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290" r:id="rId3"/>
    <p:sldId id="288" r:id="rId4"/>
    <p:sldId id="289" r:id="rId5"/>
    <p:sldId id="292" r:id="rId6"/>
    <p:sldId id="338" r:id="rId7"/>
    <p:sldId id="339" r:id="rId8"/>
    <p:sldId id="340" r:id="rId9"/>
    <p:sldId id="341" r:id="rId10"/>
    <p:sldId id="328" r:id="rId11"/>
    <p:sldId id="291" r:id="rId12"/>
    <p:sldId id="293" r:id="rId13"/>
    <p:sldId id="294" r:id="rId14"/>
    <p:sldId id="295" r:id="rId15"/>
    <p:sldId id="296" r:id="rId16"/>
    <p:sldId id="297" r:id="rId17"/>
    <p:sldId id="300" r:id="rId18"/>
    <p:sldId id="299" r:id="rId19"/>
    <p:sldId id="342" r:id="rId20"/>
    <p:sldId id="301" r:id="rId21"/>
    <p:sldId id="266" r:id="rId22"/>
    <p:sldId id="322" r:id="rId23"/>
    <p:sldId id="323" r:id="rId24"/>
    <p:sldId id="309" r:id="rId25"/>
    <p:sldId id="326" r:id="rId26"/>
    <p:sldId id="313" r:id="rId27"/>
    <p:sldId id="314" r:id="rId28"/>
    <p:sldId id="315" r:id="rId29"/>
    <p:sldId id="316" r:id="rId30"/>
    <p:sldId id="317" r:id="rId31"/>
    <p:sldId id="319" r:id="rId32"/>
    <p:sldId id="320" r:id="rId33"/>
    <p:sldId id="321" r:id="rId34"/>
    <p:sldId id="318" r:id="rId35"/>
    <p:sldId id="267" r:id="rId36"/>
    <p:sldId id="331" r:id="rId37"/>
    <p:sldId id="330" r:id="rId38"/>
    <p:sldId id="334" r:id="rId39"/>
    <p:sldId id="333" r:id="rId40"/>
    <p:sldId id="336" r:id="rId41"/>
    <p:sldId id="281" r:id="rId42"/>
    <p:sldId id="327" r:id="rId43"/>
    <p:sldId id="337" r:id="rId44"/>
    <p:sldId id="287" r:id="rId45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00"/>
    <a:srgbClr val="003300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2390572390572422E-2"/>
          <c:y val="5.949008498583587E-2"/>
          <c:w val="0.91077441077441146"/>
          <c:h val="0.7025495750708216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5 - 10 кл.</c:v>
                </c:pt>
              </c:strCache>
            </c:strRef>
          </c:tx>
          <c:spPr>
            <a:solidFill>
              <a:srgbClr val="9999FF"/>
            </a:solidFill>
            <a:ln w="17120">
              <a:solidFill>
                <a:srgbClr val="000000"/>
              </a:solidFill>
              <a:prstDash val="solid"/>
            </a:ln>
          </c:spPr>
          <c:dLbls>
            <c:dLbl>
              <c:idx val="5"/>
              <c:layout>
                <c:manualLayout>
                  <c:xMode val="edge"/>
                  <c:yMode val="edge"/>
                  <c:x val="0.48989898989899056"/>
                  <c:y val="0.56090651558073668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Mode val="edge"/>
                  <c:yMode val="edge"/>
                  <c:x val="0.64814814814814903"/>
                  <c:y val="0.54674220963172804"/>
                </c:manualLayout>
              </c:layout>
              <c:dLblPos val="outEnd"/>
              <c:showVal val="1"/>
            </c:dLbl>
            <c:spPr>
              <a:solidFill>
                <a:srgbClr val="FFFFFF"/>
              </a:solidFill>
              <a:ln w="34241">
                <a:noFill/>
              </a:ln>
            </c:spPr>
            <c:txPr>
              <a:bodyPr/>
              <a:lstStyle/>
              <a:p>
                <a:pPr>
                  <a:defRPr sz="107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Sheet1!$B$1:$D$1</c:f>
              <c:strCache>
                <c:ptCount val="3"/>
                <c:pt idx="0">
                  <c:v>сотовый телефон</c:v>
                </c:pt>
                <c:pt idx="1">
                  <c:v>планшет</c:v>
                </c:pt>
                <c:pt idx="2">
                  <c:v>ПК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0.79</c:v>
                </c:pt>
                <c:pt idx="1">
                  <c:v>0.17</c:v>
                </c:pt>
                <c:pt idx="2">
                  <c:v>0.42000000000000015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7120">
              <a:solidFill>
                <a:srgbClr val="000000"/>
              </a:solidFill>
              <a:prstDash val="solid"/>
            </a:ln>
          </c:spPr>
          <c:dLbls>
            <c:dLbl>
              <c:idx val="1"/>
              <c:layout>
                <c:manualLayout>
                  <c:x val="2.4722294465111352E-3"/>
                  <c:y val="0.11466390307358978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9879552311774906E-2"/>
                  <c:y val="0.11037306987057711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Mode val="edge"/>
                  <c:yMode val="edge"/>
                  <c:x val="0.44444444444444492"/>
                  <c:y val="0.22662889518413618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Mode val="edge"/>
                  <c:yMode val="edge"/>
                  <c:x val="0.5993265993265996"/>
                  <c:y val="0.47592067988668629"/>
                </c:manualLayout>
              </c:layout>
              <c:dLblPos val="outEnd"/>
              <c:showVal val="1"/>
            </c:dLbl>
            <c:spPr>
              <a:solidFill>
                <a:srgbClr val="FFFFFF"/>
              </a:solidFill>
              <a:ln w="34241">
                <a:noFill/>
              </a:ln>
            </c:spPr>
            <c:txPr>
              <a:bodyPr/>
              <a:lstStyle/>
              <a:p>
                <a:pPr>
                  <a:defRPr sz="107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Sheet1!$B$1:$D$1</c:f>
              <c:strCache>
                <c:ptCount val="3"/>
                <c:pt idx="0">
                  <c:v>сотовый телефон</c:v>
                </c:pt>
                <c:pt idx="1">
                  <c:v>планшет</c:v>
                </c:pt>
                <c:pt idx="2">
                  <c:v>ПК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71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7279691964333703E-2"/>
                  <c:y val="6.269459624237017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2484330019382983E-2"/>
                  <c:y val="7.7389239041664198E-2"/>
                </c:manualLayout>
              </c:layout>
              <c:dLblPos val="outEnd"/>
              <c:showVal val="1"/>
            </c:dLbl>
            <c:spPr>
              <a:noFill/>
              <a:ln w="34241">
                <a:noFill/>
              </a:ln>
            </c:spPr>
            <c:txPr>
              <a:bodyPr/>
              <a:lstStyle/>
              <a:p>
                <a:pPr>
                  <a:defRPr sz="107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Sheet1!$B$1:$D$1</c:f>
              <c:strCache>
                <c:ptCount val="3"/>
                <c:pt idx="0">
                  <c:v>сотовый телефон</c:v>
                </c:pt>
                <c:pt idx="1">
                  <c:v>планшет</c:v>
                </c:pt>
                <c:pt idx="2">
                  <c:v>ПК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17120">
              <a:solidFill>
                <a:srgbClr val="000000"/>
              </a:solidFill>
              <a:prstDash val="solid"/>
            </a:ln>
          </c:spPr>
          <c:dLbls>
            <c:spPr>
              <a:noFill/>
              <a:ln w="34241">
                <a:noFill/>
              </a:ln>
            </c:spPr>
            <c:txPr>
              <a:bodyPr/>
              <a:lstStyle/>
              <a:p>
                <a:pPr>
                  <a:defRPr sz="107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Sheet1!$B$1:$D$1</c:f>
              <c:strCache>
                <c:ptCount val="3"/>
                <c:pt idx="0">
                  <c:v>сотовый телефон</c:v>
                </c:pt>
                <c:pt idx="1">
                  <c:v>планшет</c:v>
                </c:pt>
                <c:pt idx="2">
                  <c:v>ПК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firstSliceAng val="0"/>
      </c:pieChart>
      <c:spPr>
        <a:solidFill>
          <a:srgbClr val="FFFFFF"/>
        </a:solidFill>
        <a:ln w="17120">
          <a:solidFill>
            <a:srgbClr val="80808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09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Всегда</c:v>
                </c:pt>
                <c:pt idx="1">
                  <c:v>Часто</c:v>
                </c:pt>
                <c:pt idx="2">
                  <c:v>Редко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0.21000000000000002</c:v>
                </c:pt>
                <c:pt idx="1">
                  <c:v>0.5</c:v>
                </c:pt>
                <c:pt idx="2">
                  <c:v>0.29000000000000004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Всегда</c:v>
                </c:pt>
                <c:pt idx="1">
                  <c:v>Часто</c:v>
                </c:pt>
                <c:pt idx="2">
                  <c:v>Редко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Всегда</c:v>
                </c:pt>
                <c:pt idx="1">
                  <c:v>Часто</c:v>
                </c:pt>
                <c:pt idx="2">
                  <c:v>Редко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78842496"/>
        <c:axId val="78881152"/>
      </c:barChart>
      <c:catAx>
        <c:axId val="78842496"/>
        <c:scaling>
          <c:orientation val="minMax"/>
        </c:scaling>
        <c:axPos val="b"/>
        <c:tickLblPos val="nextTo"/>
        <c:crossAx val="78881152"/>
        <c:crosses val="autoZero"/>
        <c:auto val="1"/>
        <c:lblAlgn val="ctr"/>
        <c:lblOffset val="100"/>
      </c:catAx>
      <c:valAx>
        <c:axId val="78881152"/>
        <c:scaling>
          <c:orientation val="minMax"/>
        </c:scaling>
        <c:axPos val="l"/>
        <c:majorGridlines/>
        <c:numFmt formatCode="0%" sourceLinked="1"/>
        <c:tickLblPos val="nextTo"/>
        <c:crossAx val="788424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гуляю 42%</c:v>
                </c:pt>
                <c:pt idx="1">
                  <c:v>к.игры, интернет 17%</c:v>
                </c:pt>
                <c:pt idx="2">
                  <c:v>читаю книги 8%</c:v>
                </c:pt>
                <c:pt idx="3">
                  <c:v>смотрю телевизор 13%</c:v>
                </c:pt>
                <c:pt idx="4">
                  <c:v>помогаю дома 67%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0.42000000000000004</c:v>
                </c:pt>
                <c:pt idx="1">
                  <c:v>0.17</c:v>
                </c:pt>
                <c:pt idx="2">
                  <c:v>8.0000000000000016E-2</c:v>
                </c:pt>
                <c:pt idx="3">
                  <c:v>0.13</c:v>
                </c:pt>
                <c:pt idx="4">
                  <c:v>0.67000000000000015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всё свободное время 13%</c:v>
                </c:pt>
                <c:pt idx="1">
                  <c:v>неск.часов в день 58%</c:v>
                </c:pt>
                <c:pt idx="2">
                  <c:v>неск.раз в неделю 25%</c:v>
                </c:pt>
                <c:pt idx="3">
                  <c:v>неск.раз в месяц 4%</c:v>
                </c:pt>
                <c:pt idx="4">
                  <c:v>не пользуюсь Интернетом 4%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0.13</c:v>
                </c:pt>
                <c:pt idx="1">
                  <c:v>0.58000000000000007</c:v>
                </c:pt>
                <c:pt idx="2">
                  <c:v>0.25</c:v>
                </c:pt>
                <c:pt idx="3">
                  <c:v>4.0000000000000008E-2</c:v>
                </c:pt>
                <c:pt idx="4">
                  <c:v>4.0000000000000008E-2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Соц.сети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ВК 100%</c:v>
                </c:pt>
                <c:pt idx="1">
                  <c:v>Одноклассники 100%</c:v>
                </c:pt>
                <c:pt idx="2">
                  <c:v>Твиттер 70%</c:v>
                </c:pt>
                <c:pt idx="3">
                  <c:v>Фейсбук 70%</c:v>
                </c:pt>
                <c:pt idx="4">
                  <c:v>Инстаграм 90%</c:v>
                </c:pt>
                <c:pt idx="5">
                  <c:v>Ютуб 100%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0.70000000000000007</c:v>
                </c:pt>
                <c:pt idx="3">
                  <c:v>0.70000000000000007</c:v>
                </c:pt>
                <c:pt idx="4">
                  <c:v>0.9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общаться 63%</c:v>
                </c:pt>
                <c:pt idx="1">
                  <c:v>получить информацию 50%</c:v>
                </c:pt>
                <c:pt idx="2">
                  <c:v>играть 29%</c:v>
                </c:pt>
                <c:pt idx="3">
                  <c:v>делать уроки 17%</c:v>
                </c:pt>
                <c:pt idx="4">
                  <c:v>смотреть видео 33%</c:v>
                </c:pt>
                <c:pt idx="5">
                  <c:v>слушать музыку 54%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0.63000000000000012</c:v>
                </c:pt>
                <c:pt idx="1">
                  <c:v>0.5</c:v>
                </c:pt>
                <c:pt idx="2">
                  <c:v>0.29000000000000004</c:v>
                </c:pt>
                <c:pt idx="3">
                  <c:v>0.17</c:v>
                </c:pt>
                <c:pt idx="4">
                  <c:v>0.33000000000000007</c:v>
                </c:pt>
                <c:pt idx="5">
                  <c:v>0.54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741099390070379"/>
          <c:y val="0.18365167742718669"/>
          <c:w val="0.32908699089694893"/>
          <c:h val="0.6904619695781107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 13%</c:v>
                </c:pt>
                <c:pt idx="1">
                  <c:v>не всегда 38%</c:v>
                </c:pt>
                <c:pt idx="2">
                  <c:v>нет 50%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0.12000000000000001</c:v>
                </c:pt>
                <c:pt idx="1">
                  <c:v>0.38000000000000006</c:v>
                </c:pt>
                <c:pt idx="2">
                  <c:v>0.5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600196850393702"/>
          <c:y val="0.39093651574803168"/>
          <c:w val="0.30149803149606297"/>
          <c:h val="0.3988612204724412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адрес эл.почты 17%</c:v>
                </c:pt>
                <c:pt idx="1">
                  <c:v>фото 67%</c:v>
                </c:pt>
                <c:pt idx="2">
                  <c:v>номер телефона 8%</c:v>
                </c:pt>
                <c:pt idx="3">
                  <c:v>не размещают информацию 20%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0.17</c:v>
                </c:pt>
                <c:pt idx="1">
                  <c:v>0.67000000000000015</c:v>
                </c:pt>
                <c:pt idx="2">
                  <c:v>8.0000000000000016E-2</c:v>
                </c:pt>
                <c:pt idx="3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F4BCD3-BA33-4C0B-8849-425D38404E26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A30F30-FC4A-4F42-9583-4BD15E472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9C97A8-715A-4E02-BCC6-7BB927C2DF72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D151D7-F151-4685-8973-40F39FE37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  <a:ln/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i="1" smtClean="0"/>
          </a:p>
        </p:txBody>
      </p:sp>
      <p:sp>
        <p:nvSpPr>
          <p:cNvPr id="74755" name="Номер слайда 3"/>
          <p:cNvSpPr txBox="1">
            <a:spLocks noGrp="1"/>
          </p:cNvSpPr>
          <p:nvPr/>
        </p:nvSpPr>
        <p:spPr bwMode="auto">
          <a:xfrm>
            <a:off x="3819525" y="9377363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895C65-624A-442E-BA9F-042FF9D37DE8}" type="slidenum">
              <a:rPr lang="ru-RU" sz="1200">
                <a:latin typeface="Calibri" pitchFamily="34" charset="0"/>
              </a:rPr>
              <a:pPr algn="r"/>
              <a:t>36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800" i="1" smtClean="0"/>
          </a:p>
        </p:txBody>
      </p:sp>
      <p:sp>
        <p:nvSpPr>
          <p:cNvPr id="80899" name="Номер слайда 3"/>
          <p:cNvSpPr txBox="1">
            <a:spLocks noGrp="1"/>
          </p:cNvSpPr>
          <p:nvPr/>
        </p:nvSpPr>
        <p:spPr bwMode="auto">
          <a:xfrm>
            <a:off x="3819525" y="9377363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F4ADDF-655B-42C0-B229-4D0DF99B95F5}" type="slidenum">
              <a:rPr lang="ru-RU" sz="1200">
                <a:latin typeface="Calibri" pitchFamily="34" charset="0"/>
              </a:rPr>
              <a:pPr algn="r"/>
              <a:t>39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DDCC-802A-4088-A6E0-4FCDFBC4E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03394-3A93-4857-B2A8-9008AD524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6993-6409-4C26-B980-B5C3B5D84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CA7D7-26EF-4C90-BA30-FCAFDCF46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C516-5E40-4608-A75F-B6B548513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ABAE-920F-43B9-8595-EF24795F7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966F4-7BAC-436C-B035-E9D49C916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202-3741-4D2D-B46B-2A03F60C3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F7C3C-BD58-47AD-875D-F70881FA1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0C9A-DF7A-4FF4-9979-7117152E8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9F59-DF09-4754-A504-DF916C5F2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CAE9-3702-47D2-8A13-D529A7078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0421815-5B7A-47DF-8371-A795A41A0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indianengineer.files.wordpress.com/2009/08/www.jpg" TargetMode="Externa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vd.gov.by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292600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Информационная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безопасность и культура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учащихся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972175"/>
            <a:ext cx="8280400" cy="6254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Педагогический совет</a:t>
            </a:r>
          </a:p>
        </p:txBody>
      </p:sp>
      <p:pic>
        <p:nvPicPr>
          <p:cNvPr id="16388" name="Picture 4" descr="eZlRMS8fxc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04813"/>
            <a:ext cx="25209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100013"/>
            <a:ext cx="8229600" cy="1143001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Школьные мероприятия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ru-RU" sz="2400" b="1" dirty="0" smtClean="0">
                <a:solidFill>
                  <a:srgbClr val="990000"/>
                </a:solidFill>
              </a:rPr>
              <a:t>Информация + "10 самых популярных способов мошенничества в Интернете"</a:t>
            </a:r>
          </a:p>
          <a:p>
            <a:pPr>
              <a:lnSpc>
                <a:spcPct val="105000"/>
              </a:lnSpc>
            </a:pPr>
            <a:r>
              <a:rPr lang="ru-RU" sz="2400" b="1" dirty="0" smtClean="0">
                <a:solidFill>
                  <a:srgbClr val="990000"/>
                </a:solidFill>
              </a:rPr>
              <a:t>Анкетирование "Безопасность в Интернете"</a:t>
            </a:r>
          </a:p>
          <a:p>
            <a:pPr>
              <a:lnSpc>
                <a:spcPct val="105000"/>
              </a:lnSpc>
            </a:pPr>
            <a:r>
              <a:rPr lang="ru-RU" sz="2400" b="1" dirty="0" smtClean="0">
                <a:solidFill>
                  <a:srgbClr val="990000"/>
                </a:solidFill>
              </a:rPr>
              <a:t>Конкурс рассказов о позитивном контент "Мои любимые сайты"</a:t>
            </a:r>
          </a:p>
          <a:p>
            <a:pPr>
              <a:lnSpc>
                <a:spcPct val="105000"/>
              </a:lnSpc>
            </a:pPr>
            <a:r>
              <a:rPr lang="ru-RU" sz="2400" b="1" dirty="0" err="1" smtClean="0">
                <a:solidFill>
                  <a:srgbClr val="990000"/>
                </a:solidFill>
              </a:rPr>
              <a:t>Онлайн</a:t>
            </a:r>
            <a:r>
              <a:rPr lang="ru-RU" sz="2400" b="1" dirty="0" smtClean="0">
                <a:solidFill>
                  <a:srgbClr val="990000"/>
                </a:solidFill>
              </a:rPr>
              <a:t> - игра "Прогулка через дикий Интернет - лес"</a:t>
            </a:r>
          </a:p>
          <a:p>
            <a:pPr>
              <a:lnSpc>
                <a:spcPct val="105000"/>
              </a:lnSpc>
            </a:pPr>
            <a:r>
              <a:rPr lang="ru-RU" sz="2400" b="1" dirty="0" smtClean="0">
                <a:solidFill>
                  <a:srgbClr val="990000"/>
                </a:solidFill>
              </a:rPr>
              <a:t>Интерактивные уроки по безопасности детей в сети Интернет</a:t>
            </a:r>
          </a:p>
          <a:p>
            <a:pPr>
              <a:lnSpc>
                <a:spcPct val="105000"/>
              </a:lnSpc>
            </a:pPr>
            <a:r>
              <a:rPr lang="ru-RU" sz="2400" b="1" dirty="0" smtClean="0">
                <a:solidFill>
                  <a:srgbClr val="990000"/>
                </a:solidFill>
              </a:rPr>
              <a:t>Семинар-практикум "Безопасность в сети Интернет"</a:t>
            </a:r>
            <a:endParaRPr lang="ru-RU" sz="24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Анкетирование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5-10 </a:t>
            </a:r>
            <a:r>
              <a:rPr lang="ru-RU" sz="2000" b="1" dirty="0">
                <a:solidFill>
                  <a:schemeClr val="bg1"/>
                </a:solidFill>
              </a:rPr>
              <a:t>классы / </a:t>
            </a:r>
            <a:r>
              <a:rPr lang="ru-RU" sz="2000" b="1" dirty="0" smtClean="0">
                <a:solidFill>
                  <a:schemeClr val="bg1"/>
                </a:solidFill>
              </a:rPr>
              <a:t>44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2092709" y="1193870"/>
            <a:ext cx="4871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1. Чем чаще всего ты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пользуешься? </a:t>
            </a:r>
            <a:endParaRPr lang="ru-RU" sz="2000" dirty="0">
              <a:solidFill>
                <a:srgbClr val="FF0000"/>
              </a:solidFill>
            </a:endParaRPr>
          </a:p>
          <a:p>
            <a:pPr algn="ctr" eaLnBrk="0" hangingPunct="0"/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57159" y="1700213"/>
          <a:ext cx="8536016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214950"/>
            <a:ext cx="115252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643314"/>
            <a:ext cx="508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285852" y="1928802"/>
            <a:ext cx="1512888" cy="1116013"/>
            <a:chOff x="910850" y="409345"/>
            <a:chExt cx="2012931" cy="1549126"/>
          </a:xfrm>
        </p:grpSpPr>
        <p:pic>
          <p:nvPicPr>
            <p:cNvPr id="45067" name="Picture 4" descr="C:\Users\nadezhda.kosheleva.LIGAINTERNET\Downloads\комп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0850" y="409345"/>
              <a:ext cx="2012931" cy="154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Рисунок 1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91680" y="640408"/>
              <a:ext cx="709398" cy="470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Анкетирование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5-10 классы / 44 чел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066800" y="1227138"/>
            <a:ext cx="692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2. Как часто ты пользуешься глобальной сетью Интернет?</a:t>
            </a:r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71604" y="1714488"/>
          <a:ext cx="683421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8136" name="Picture 7" descr="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7800" y="2643182"/>
            <a:ext cx="26162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Анкетирование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5 - 10 </a:t>
            </a:r>
            <a:r>
              <a:rPr lang="ru-RU" sz="2000" b="1" dirty="0">
                <a:solidFill>
                  <a:schemeClr val="bg1"/>
                </a:solidFill>
              </a:rPr>
              <a:t>классы / </a:t>
            </a:r>
            <a:r>
              <a:rPr lang="ru-RU" sz="2000" b="1" dirty="0" smtClean="0">
                <a:solidFill>
                  <a:schemeClr val="bg1"/>
                </a:solidFill>
              </a:rPr>
              <a:t>44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179388" y="1249363"/>
            <a:ext cx="6408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3. Как ты предпочитаешь проводить своё свободное время? (чем занимаешься чаще всего)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9160" name="Рисунок 3"/>
          <p:cNvPicPr>
            <a:picLocks noChangeAspect="1" noChangeArrowheads="1"/>
          </p:cNvPicPr>
          <p:nvPr/>
        </p:nvPicPr>
        <p:blipFill>
          <a:blip r:embed="rId2" cstate="print"/>
          <a:srcRect l="28793" t="25349" r="32817" b="22404"/>
          <a:stretch>
            <a:fillRect/>
          </a:stretch>
        </p:blipFill>
        <p:spPr bwMode="auto">
          <a:xfrm>
            <a:off x="6732588" y="1125538"/>
            <a:ext cx="1887537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642910" y="22859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Анкетирование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5 - 10 </a:t>
            </a:r>
            <a:r>
              <a:rPr lang="ru-RU" sz="2000" b="1" dirty="0">
                <a:solidFill>
                  <a:schemeClr val="bg1"/>
                </a:solidFill>
              </a:rPr>
              <a:t>классы / </a:t>
            </a:r>
            <a:r>
              <a:rPr lang="ru-RU" sz="2000" b="1" dirty="0" smtClean="0">
                <a:solidFill>
                  <a:schemeClr val="bg1"/>
                </a:solidFill>
              </a:rPr>
              <a:t>44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1127125" y="1216025"/>
            <a:ext cx="6716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4. Сколько времени ты проводишь в социальных сетях 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(в Интернете)?</a:t>
            </a:r>
            <a:endParaRPr lang="ru-RU" sz="2000" dirty="0">
              <a:solidFill>
                <a:srgbClr val="FF0000"/>
              </a:solidFill>
            </a:endParaRPr>
          </a:p>
          <a:p>
            <a:pPr algn="ctr" eaLnBrk="0" hangingPunct="0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9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0263" y="1916113"/>
            <a:ext cx="16240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642910" y="21431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Анкетирование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5 - 10 </a:t>
            </a:r>
            <a:r>
              <a:rPr lang="ru-RU" sz="2000" b="1" dirty="0">
                <a:solidFill>
                  <a:schemeClr val="bg1"/>
                </a:solidFill>
              </a:rPr>
              <a:t>классы / </a:t>
            </a:r>
            <a:r>
              <a:rPr lang="ru-RU" sz="2000" b="1" dirty="0" smtClean="0">
                <a:solidFill>
                  <a:schemeClr val="bg1"/>
                </a:solidFill>
              </a:rPr>
              <a:t>44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1485283" y="1346269"/>
            <a:ext cx="67068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5. Какие социальные сети ты знаешь в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Интернете?</a:t>
            </a:r>
            <a:endParaRPr lang="ru-RU" sz="2000" dirty="0">
              <a:solidFill>
                <a:srgbClr val="FF0000"/>
              </a:solidFill>
            </a:endParaRPr>
          </a:p>
          <a:p>
            <a:pPr algn="ctr" eaLnBrk="0" hangingPunct="0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562" y="1714488"/>
            <a:ext cx="184943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642910" y="2285992"/>
          <a:ext cx="6643734" cy="338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Анкетирование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5 - 10 </a:t>
            </a:r>
            <a:r>
              <a:rPr lang="ru-RU" sz="2000" b="1" dirty="0">
                <a:solidFill>
                  <a:schemeClr val="bg1"/>
                </a:solidFill>
              </a:rPr>
              <a:t>классы / </a:t>
            </a:r>
            <a:r>
              <a:rPr lang="ru-RU" sz="2000" b="1" dirty="0" smtClean="0">
                <a:solidFill>
                  <a:schemeClr val="bg1"/>
                </a:solidFill>
              </a:rPr>
              <a:t>44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539750" y="1125538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6. С какой целью (для чего) ты чаще всего используешь Интернет?</a:t>
            </a:r>
            <a:endParaRPr lang="ru-RU" sz="2000" dirty="0">
              <a:solidFill>
                <a:srgbClr val="FF0000"/>
              </a:solidFill>
            </a:endParaRPr>
          </a:p>
          <a:p>
            <a:pPr eaLnBrk="0" hangingPunct="0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nadezhda.kosheleva.LIGAINTERNET\Downloads\п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1435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nadezhda.kosheleva.LIGAINTERNET\Downloads\детские пес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295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nadezhda.kosheleva.LIGAINTERNET\Downloads\книг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14488"/>
            <a:ext cx="13430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nadezhda.kosheleva.LIGAINTERNET\Downloads\ну погод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571612"/>
            <a:ext cx="6492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0"/>
            <a:ext cx="13668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286124"/>
            <a:ext cx="863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500034" y="1785926"/>
          <a:ext cx="692948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26231 L -2.22222E-6 -3.3842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01041 L 4.72222E-6 3.88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16793 L -1.38889E-6 -4.84617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5 -0.47027 L -0.00503 0.0333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9796 L -2.22222E-6 -4.88087E-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29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Анкетирование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5 –10 </a:t>
            </a:r>
            <a:r>
              <a:rPr lang="ru-RU" sz="2000" b="1" dirty="0">
                <a:solidFill>
                  <a:schemeClr val="bg1"/>
                </a:solidFill>
              </a:rPr>
              <a:t>классы / </a:t>
            </a:r>
            <a:r>
              <a:rPr lang="ru-RU" sz="2000" b="1" dirty="0" smtClean="0">
                <a:solidFill>
                  <a:schemeClr val="bg1"/>
                </a:solidFill>
              </a:rPr>
              <a:t>44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1187450" y="1052513"/>
            <a:ext cx="6153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7. Помогают ли тебе социальные сети в Интернете 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в решении твоих личных проблем?</a:t>
            </a:r>
            <a:endParaRPr lang="ru-RU" sz="2000" dirty="0">
              <a:solidFill>
                <a:srgbClr val="FF0000"/>
              </a:solidFill>
            </a:endParaRPr>
          </a:p>
          <a:p>
            <a:pPr algn="ctr" eaLnBrk="0" hangingPunct="0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5302" name="Picture 5" descr="0102024191948_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857364"/>
            <a:ext cx="25558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857224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Анкетирование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5 - 10 </a:t>
            </a:r>
            <a:r>
              <a:rPr lang="ru-RU" sz="2000" b="1" dirty="0">
                <a:solidFill>
                  <a:schemeClr val="bg1"/>
                </a:solidFill>
              </a:rPr>
              <a:t>классы / </a:t>
            </a:r>
            <a:r>
              <a:rPr lang="ru-RU" sz="2000" b="1" dirty="0" smtClean="0">
                <a:solidFill>
                  <a:schemeClr val="bg1"/>
                </a:solidFill>
              </a:rPr>
              <a:t>44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900113" y="1125538"/>
            <a:ext cx="7377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8. Какую личную информацию ты размещаешь в Интернете?</a:t>
            </a:r>
            <a:endParaRPr lang="ru-RU" sz="2000" dirty="0">
              <a:solidFill>
                <a:srgbClr val="FF0000"/>
              </a:solidFill>
            </a:endParaRPr>
          </a:p>
          <a:p>
            <a:pPr eaLnBrk="0" hangingPunct="0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130425"/>
            <a:ext cx="23383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428596" y="1928802"/>
          <a:ext cx="6643734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ru-RU" dirty="0" smtClean="0"/>
              <a:t>Интерактивная игра «Обязательно. Желательно. Нельзя»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29600" cy="6477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Актуальность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0" y="1052513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Calibri" pitchFamily="34" charset="0"/>
              </a:rPr>
              <a:t>Для защиты детей в онлайновой среде не существует единственно верного решения. </a:t>
            </a:r>
          </a:p>
          <a:p>
            <a:pPr algn="ctr"/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ru-RU" sz="2400" b="1" dirty="0">
                <a:solidFill>
                  <a:srgbClr val="990000"/>
                </a:solidFill>
                <a:latin typeface="Calibri" pitchFamily="34" charset="0"/>
              </a:rPr>
              <a:t>Это глобальная проблема, </a:t>
            </a:r>
          </a:p>
          <a:p>
            <a:pPr algn="ctr"/>
            <a:r>
              <a:rPr lang="ru-RU" sz="2400" b="1" dirty="0">
                <a:solidFill>
                  <a:srgbClr val="990000"/>
                </a:solidFill>
                <a:latin typeface="Calibri" pitchFamily="34" charset="0"/>
              </a:rPr>
              <a:t>которая требует глобального решения всех слоев общества, включая самих детей, их родителей и педагогов</a:t>
            </a:r>
          </a:p>
        </p:txBody>
      </p:sp>
      <p:pic>
        <p:nvPicPr>
          <p:cNvPr id="5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860800"/>
            <a:ext cx="36004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716338"/>
            <a:ext cx="30956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860800"/>
            <a:ext cx="36004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179388" y="1628775"/>
            <a:ext cx="864076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«Какие опасности подстерегают детей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в Интернете?»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23850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Практикум</a:t>
            </a:r>
            <a:r>
              <a:rPr lang="ru-RU" sz="3200" b="1">
                <a:solidFill>
                  <a:schemeClr val="bg1"/>
                </a:solidFill>
              </a:rPr>
              <a:t> </a:t>
            </a:r>
            <a:r>
              <a:rPr lang="ru-RU" sz="44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7347" name="Рисунок 15" descr="120258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650" y="4221163"/>
            <a:ext cx="24114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425950"/>
            <a:ext cx="2524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инет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292600"/>
            <a:ext cx="20907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</a:rPr>
              <a:t>Виды он-лайн угроз</a:t>
            </a: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067175" y="1125538"/>
            <a:ext cx="48244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Преступники в Интернете</a:t>
            </a:r>
          </a:p>
        </p:txBody>
      </p:sp>
      <p:pic>
        <p:nvPicPr>
          <p:cNvPr id="58371" name="Picture 7" descr="5_prestup_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77913"/>
            <a:ext cx="34988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3995738" y="1628775"/>
            <a:ext cx="496887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indent="273050" algn="just">
              <a:spcBef>
                <a:spcPct val="20000"/>
              </a:spcBef>
            </a:pPr>
            <a:r>
              <a:rPr lang="ru-RU" altLang="ru-RU" sz="2000" dirty="0">
                <a:solidFill>
                  <a:srgbClr val="003300"/>
                </a:solidFill>
              </a:rPr>
              <a:t>Преступники преимущественно устанавливают контакты с детьми в чатах, при обмене мгновенными сообщениями, по электронной почте или на форумах.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825" y="3716338"/>
            <a:ext cx="50419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Вредоносные программы</a:t>
            </a:r>
          </a:p>
        </p:txBody>
      </p:sp>
      <p:pic>
        <p:nvPicPr>
          <p:cNvPr id="58374" name="Picture 6" descr="1351764432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644900"/>
            <a:ext cx="34258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4365625"/>
            <a:ext cx="51117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26035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dirty="0">
                <a:solidFill>
                  <a:srgbClr val="000066"/>
                </a:solidFill>
              </a:rPr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</a:t>
            </a:r>
          </a:p>
          <a:p>
            <a:pPr marL="365125" indent="260350" algn="just"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FF0000"/>
                </a:solidFill>
              </a:rPr>
              <a:t>Вредоносные программы часто маскируются под: картинки, музыку, видео и другие программы</a:t>
            </a:r>
            <a:endParaRPr lang="ru-RU" altLang="ru-RU" dirty="0">
              <a:solidFill>
                <a:srgbClr val="000066"/>
              </a:solidFill>
            </a:endParaRPr>
          </a:p>
        </p:txBody>
      </p:sp>
      <p:pic>
        <p:nvPicPr>
          <p:cNvPr id="58376" name="Picture 7" descr="5_prestup_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34988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</a:rPr>
              <a:t>Виды он-лайн угроз</a:t>
            </a:r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851275" y="765175"/>
            <a:ext cx="568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>
              <a:defRPr/>
            </a:pPr>
            <a:r>
              <a:rPr lang="ru-RU" altLang="ru-RU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Интернет-мошенничество</a:t>
            </a:r>
          </a:p>
        </p:txBody>
      </p:sp>
      <p:pic>
        <p:nvPicPr>
          <p:cNvPr id="59395" name="Picture 7" descr="1279703644_7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26638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3132138" y="1628775"/>
            <a:ext cx="57610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indent="26035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dirty="0">
                <a:solidFill>
                  <a:srgbClr val="000066"/>
                </a:solidFill>
              </a:rPr>
              <a:t>Среди Интернет-мошенничеств широкое распространение получила применяемая хакерами техника «phishing»,состоящая в том, что в фальшивое электронное письмо включается ссылка, ведущая на популярный узел, но в действительности она приводит пользователя на мошеннический узел, который выглядит точно так же, как официальный. 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50825" y="4149725"/>
            <a:ext cx="52562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60350" algn="just">
              <a:spcBef>
                <a:spcPct val="20000"/>
              </a:spcBef>
            </a:pPr>
            <a:r>
              <a:rPr lang="ru-RU" altLang="ru-RU" sz="2000" dirty="0">
                <a:solidFill>
                  <a:srgbClr val="003300"/>
                </a:solidFill>
              </a:rPr>
              <a:t>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связанные с выигрышем или проигрышем настоящих денег.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80975" y="3717925"/>
            <a:ext cx="568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Азартные игры</a:t>
            </a:r>
          </a:p>
        </p:txBody>
      </p:sp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5712840" y="4126537"/>
            <a:ext cx="3082057" cy="19678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</a:rPr>
              <a:t>Виды он-лайн угроз</a:t>
            </a:r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105275" y="844550"/>
            <a:ext cx="48593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Онлайн-пиратство</a:t>
            </a:r>
          </a:p>
        </p:txBody>
      </p:sp>
      <p:pic>
        <p:nvPicPr>
          <p:cNvPr id="60419" name="Picture 7" descr="e5e1302-1d9290c0cff789e383f98d23d21bc4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3922713" y="1557338"/>
            <a:ext cx="50419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2913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66"/>
                </a:solidFill>
              </a:rPr>
              <a:t>Онлайновое пиратство – это незаконное копирование и распространение (как для деловых, так и для</a:t>
            </a:r>
            <a:r>
              <a:rPr lang="ru-RU" altLang="ru-RU" sz="2000" b="1" dirty="0">
                <a:solidFill>
                  <a:srgbClr val="000066"/>
                </a:solidFill>
              </a:rPr>
              <a:t> </a:t>
            </a:r>
            <a:r>
              <a:rPr lang="ru-RU" altLang="ru-RU" sz="2000" dirty="0">
                <a:solidFill>
                  <a:srgbClr val="000066"/>
                </a:solidFill>
              </a:rPr>
              <a:t>личных целей) материалов, защищенных авторским</a:t>
            </a:r>
            <a:r>
              <a:rPr lang="ru-RU" altLang="ru-RU" sz="2000" b="1" dirty="0">
                <a:solidFill>
                  <a:srgbClr val="000066"/>
                </a:solidFill>
              </a:rPr>
              <a:t> </a:t>
            </a:r>
            <a:r>
              <a:rPr lang="ru-RU" altLang="ru-RU" sz="2000" dirty="0">
                <a:solidFill>
                  <a:srgbClr val="000066"/>
                </a:solidFill>
              </a:rPr>
              <a:t>правом – например, музыки, фильмов, игр или программ – без разрешения правообладателя.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4019550"/>
            <a:ext cx="46196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Интернет-хулиганство</a:t>
            </a:r>
            <a:r>
              <a:rPr lang="ru-RU" altLang="ru-RU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0422" name="Picture 6" descr="trol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860800"/>
            <a:ext cx="33845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179388" y="4552950"/>
            <a:ext cx="48958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indent="260350" algn="just">
              <a:spcBef>
                <a:spcPct val="20000"/>
              </a:spcBef>
            </a:pPr>
            <a:r>
              <a:rPr lang="ru-RU" altLang="ru-RU" sz="2000" dirty="0">
                <a:solidFill>
                  <a:srgbClr val="990000"/>
                </a:solidFill>
              </a:rPr>
              <a:t>В Интернете появились свои хулиганы, которые осложняют жизнь другим пользователям Интернета.  По сути, они те же дворовые хулиганы, которые получают удовольствие, хамя и грубя окружающим.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24300" y="1052513"/>
            <a:ext cx="47625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Недостоверная информация</a:t>
            </a:r>
            <a:r>
              <a:rPr lang="ru-RU" altLang="ru-RU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1442" name="Picture 6" descr="044aedd7e3b8affa92bccc29eab847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3097212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3924300" y="1700213"/>
            <a:ext cx="4910138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5125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3300"/>
                </a:solidFill>
              </a:rPr>
              <a:t>Пользователи Сети должны мыслить критически, чтобы оценить точность материалов; поскольку абсолютно любой может опубликовать информацию в Интернете.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Виды он-лайн угроз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388" y="3573463"/>
            <a:ext cx="34575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Материалы нежелательного содержания</a:t>
            </a:r>
            <a:r>
              <a:rPr lang="ru-RU" altLang="ru-RU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1446" name="Picture 8" descr="14_01"/>
          <p:cNvPicPr>
            <a:picLocks noChangeAspect="1" noChangeArrowheads="1"/>
          </p:cNvPicPr>
          <p:nvPr/>
        </p:nvPicPr>
        <p:blipFill>
          <a:blip r:embed="rId3" cstate="print"/>
          <a:srcRect l="2182" t="2649" r="1724" b="5991"/>
          <a:stretch>
            <a:fillRect/>
          </a:stretch>
        </p:blipFill>
        <p:spPr bwMode="auto">
          <a:xfrm>
            <a:off x="4427538" y="3783013"/>
            <a:ext cx="4465637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Прямоугольник 3"/>
          <p:cNvSpPr>
            <a:spLocks noChangeArrowheads="1"/>
          </p:cNvSpPr>
          <p:nvPr/>
        </p:nvSpPr>
        <p:spPr bwMode="auto">
          <a:xfrm>
            <a:off x="179388" y="4868863"/>
            <a:ext cx="4679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990000"/>
                </a:solidFill>
                <a:latin typeface="Constantia" pitchFamily="18" charset="0"/>
              </a:rPr>
              <a:t>материалы порнографического, ненавистнического содержания, суицидальной направленности, сектантские, с  ненормативной лексикой и т.д.</a:t>
            </a:r>
          </a:p>
          <a:p>
            <a:endParaRPr lang="ru-RU" dirty="0">
              <a:solidFill>
                <a:srgbClr val="99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"/>
          <p:cNvSpPr>
            <a:spLocks noChangeArrowheads="1"/>
          </p:cNvSpPr>
          <p:nvPr/>
        </p:nvSpPr>
        <p:spPr bwMode="auto">
          <a:xfrm>
            <a:off x="179388" y="1341438"/>
            <a:ext cx="86407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«Как избежать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этих опасностей?»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3850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Практикум</a:t>
            </a:r>
            <a:r>
              <a:rPr lang="ru-RU" sz="3200" b="1">
                <a:solidFill>
                  <a:schemeClr val="bg1"/>
                </a:solidFill>
              </a:rPr>
              <a:t> </a:t>
            </a:r>
            <a:r>
              <a:rPr lang="ru-RU" sz="44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2467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941888"/>
            <a:ext cx="19796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013325"/>
            <a:ext cx="21399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500438"/>
            <a:ext cx="37798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</a:rPr>
              <a:t>Преступники в Интернете</a:t>
            </a:r>
            <a:r>
              <a:rPr lang="ru-RU" altLang="ru-RU" sz="36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3490" name="Picture 6" descr="tn1_0_68747900_1331762298_im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3744912" cy="3744912"/>
          </a:xfrm>
        </p:spPr>
      </p:pic>
      <p:sp>
        <p:nvSpPr>
          <p:cNvPr id="634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196975"/>
            <a:ext cx="4432300" cy="2736850"/>
          </a:xfrm>
        </p:spPr>
        <p:txBody>
          <a:bodyPr/>
          <a:lstStyle/>
          <a:p>
            <a:pPr marL="365125" indent="-282575" eaLnBrk="1" hangingPunct="1"/>
            <a:r>
              <a:rPr lang="ru-RU" altLang="ru-RU" sz="2800" dirty="0" smtClean="0">
                <a:solidFill>
                  <a:srgbClr val="990000"/>
                </a:solidFill>
              </a:rPr>
              <a:t>Никогда не соглашайтесь на личную встречу с людьми, с которыми вы познакомились в Интернете. </a:t>
            </a:r>
          </a:p>
        </p:txBody>
      </p:sp>
      <p:pic>
        <p:nvPicPr>
          <p:cNvPr id="63492" name="Picture 7" descr="5_prestup_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076700"/>
            <a:ext cx="38877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-100013"/>
            <a:ext cx="8229601" cy="1143001"/>
          </a:xfrm>
        </p:spPr>
        <p:txBody>
          <a:bodyPr>
            <a:normAutofit/>
          </a:bodyPr>
          <a:lstStyle/>
          <a:p>
            <a:pPr marL="838200" indent="-838200" eaLnBrk="1" hangingPunct="1">
              <a:defRPr/>
            </a:pPr>
            <a:r>
              <a:rPr lang="ru-RU" alt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Вредоносные программы</a:t>
            </a:r>
          </a:p>
        </p:txBody>
      </p:sp>
      <p:pic>
        <p:nvPicPr>
          <p:cNvPr id="64514" name="Picture 6" descr="6b7fb947a10a1aba08763e351b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7820"/>
          <a:stretch>
            <a:fillRect/>
          </a:stretch>
        </p:blipFill>
        <p:spPr>
          <a:xfrm>
            <a:off x="179388" y="1557338"/>
            <a:ext cx="3883025" cy="4679950"/>
          </a:xfrm>
        </p:spPr>
      </p:pic>
      <p:sp>
        <p:nvSpPr>
          <p:cNvPr id="645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2187575"/>
            <a:ext cx="4897437" cy="4265613"/>
          </a:xfrm>
        </p:spPr>
        <p:txBody>
          <a:bodyPr/>
          <a:lstStyle/>
          <a:p>
            <a:pPr marL="365125" indent="-282575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66"/>
                </a:solidFill>
              </a:rPr>
              <a:t>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marL="365125" indent="-282575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990000"/>
                </a:solidFill>
              </a:rPr>
              <a:t>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marL="365125" indent="-282575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3300"/>
                </a:solidFill>
              </a:rPr>
              <a:t>Регулярно устанавливайте на компьютере последние обновления безопасности и антивирусные средства.</a:t>
            </a:r>
          </a:p>
        </p:txBody>
      </p:sp>
      <p:pic>
        <p:nvPicPr>
          <p:cNvPr id="64516" name="Рисунок 4" descr="virus3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33375"/>
            <a:ext cx="1782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0013"/>
            <a:ext cx="8229600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Интернет-мошенничество</a:t>
            </a:r>
            <a:r>
              <a:rPr lang="ru-RU" altLang="ru-RU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553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1341438"/>
            <a:ext cx="4432300" cy="3763962"/>
          </a:xfrm>
        </p:spPr>
        <p:txBody>
          <a:bodyPr/>
          <a:lstStyle/>
          <a:p>
            <a:pPr marL="365125" indent="-282575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0066"/>
                </a:solidFill>
              </a:rPr>
              <a:t>Никогда не нужно щелкать на ссылку, содержащуюся в подозрительном электронном письме.</a:t>
            </a:r>
          </a:p>
          <a:p>
            <a:pPr marL="365125" indent="-282575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990000"/>
                </a:solidFill>
              </a:rPr>
              <a:t>Контролируйте списание средств с ваших кредитных или лицевых счетов.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507">
            <a:off x="900113" y="1125538"/>
            <a:ext cx="15906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57563"/>
            <a:ext cx="3313112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0013"/>
            <a:ext cx="8229600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Азартные игры</a:t>
            </a:r>
            <a:r>
              <a:rPr lang="ru-RU" altLang="ru-RU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656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971675"/>
            <a:ext cx="4432300" cy="4265613"/>
          </a:xfrm>
        </p:spPr>
        <p:txBody>
          <a:bodyPr/>
          <a:lstStyle/>
          <a:p>
            <a:pPr marL="365125" indent="-282575" eaLnBrk="1" hangingPunct="1"/>
            <a:r>
              <a:rPr lang="ru-RU" altLang="ru-RU" sz="2400" dirty="0" smtClean="0">
                <a:solidFill>
                  <a:srgbClr val="990000"/>
                </a:solidFill>
              </a:rPr>
              <a:t>Помните, что  нельзя играть на деньги.</a:t>
            </a:r>
            <a:r>
              <a:rPr lang="ru-RU" altLang="ru-RU" sz="2400" dirty="0" smtClean="0">
                <a:solidFill>
                  <a:srgbClr val="000066"/>
                </a:solidFill>
              </a:rPr>
              <a:t>  </a:t>
            </a:r>
          </a:p>
          <a:p>
            <a:pPr marL="365125" indent="-282575" eaLnBrk="1" hangingPunct="1"/>
            <a:r>
              <a:rPr lang="ru-RU" altLang="ru-RU" sz="2400" dirty="0" smtClean="0">
                <a:solidFill>
                  <a:srgbClr val="000066"/>
                </a:solidFill>
              </a:rPr>
              <a:t>Играйте в  те игры, которые не предполагают использование наличных или безналичных проигрышей/выигрышей</a:t>
            </a:r>
          </a:p>
        </p:txBody>
      </p:sp>
      <p:pic>
        <p:nvPicPr>
          <p:cNvPr id="66563" name="Picture 6" descr="4_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7" descr="c167343196b53a0ad966a0d5b65dbf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33845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8229600" cy="6477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Цель педсовета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79388" y="1052513"/>
            <a:ext cx="8785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Calibri" pitchFamily="34" charset="0"/>
              </a:rPr>
              <a:t>Рассмотреть пути формирования информационной культуры и безопасности подрастающего поколения для эффективного использования возможностей глобальной Сети в обучении и воспитании, защите подростков от </a:t>
            </a:r>
            <a:r>
              <a:rPr lang="ru-RU" sz="2400" b="1" dirty="0" err="1">
                <a:solidFill>
                  <a:srgbClr val="003300"/>
                </a:solidFill>
                <a:latin typeface="Calibri" pitchFamily="34" charset="0"/>
              </a:rPr>
              <a:t>интернет-рисков</a:t>
            </a:r>
            <a:r>
              <a:rPr lang="ru-RU" sz="2400" b="1" dirty="0">
                <a:solidFill>
                  <a:srgbClr val="003300"/>
                </a:solidFill>
                <a:latin typeface="Calibri" pitchFamily="34" charset="0"/>
              </a:rPr>
              <a:t> и сохранении здоровья</a:t>
            </a:r>
            <a:endParaRPr lang="ru-RU" sz="2400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18435" name="Рисунок 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141663"/>
            <a:ext cx="46085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1.jpg"/>
          <p:cNvPicPr>
            <a:picLocks noChangeAspect="1"/>
          </p:cNvPicPr>
          <p:nvPr/>
        </p:nvPicPr>
        <p:blipFill>
          <a:blip r:embed="rId3" cstate="print"/>
          <a:srcRect l="5139"/>
          <a:stretch>
            <a:fillRect/>
          </a:stretch>
        </p:blipFill>
        <p:spPr bwMode="auto">
          <a:xfrm>
            <a:off x="4908550" y="3141663"/>
            <a:ext cx="405606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0013"/>
            <a:ext cx="8229600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Онлайн-пиратство</a:t>
            </a:r>
            <a:r>
              <a:rPr lang="ru-RU" altLang="ru-RU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7586" name="Picture 7" descr="d061580fc5f4948e730806cca0ec8e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500438"/>
            <a:ext cx="3960813" cy="2693987"/>
          </a:xfrm>
        </p:spPr>
      </p:pic>
      <p:sp>
        <p:nvSpPr>
          <p:cNvPr id="6758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1268413"/>
            <a:ext cx="4432300" cy="4265612"/>
          </a:xfrm>
        </p:spPr>
        <p:txBody>
          <a:bodyPr/>
          <a:lstStyle/>
          <a:p>
            <a:pPr marL="365125" indent="-282575" eaLnBrk="1" hangingPunct="1"/>
            <a:r>
              <a:rPr lang="ru-RU" altLang="ru-RU" sz="2400" dirty="0" smtClean="0">
                <a:solidFill>
                  <a:srgbClr val="003300"/>
                </a:solidFill>
              </a:rPr>
              <a:t>Помните! </a:t>
            </a:r>
          </a:p>
          <a:p>
            <a:pPr marL="365125" indent="-282575" eaLnBrk="1" hangingPunct="1"/>
            <a:r>
              <a:rPr lang="ru-RU" altLang="ru-RU" sz="2400" dirty="0" smtClean="0">
                <a:solidFill>
                  <a:srgbClr val="990000"/>
                </a:solidFill>
              </a:rPr>
              <a:t>Пиратство, по сути, обычное воровство, и вы, скорее всего, вряд ли захотите стать вором.</a:t>
            </a:r>
            <a:r>
              <a:rPr lang="ru-RU" altLang="ru-RU" sz="2400" dirty="0" smtClean="0">
                <a:solidFill>
                  <a:srgbClr val="003300"/>
                </a:solidFill>
              </a:rPr>
              <a:t> </a:t>
            </a:r>
          </a:p>
          <a:p>
            <a:pPr marL="365125" indent="-282575" eaLnBrk="1" hangingPunct="1"/>
            <a:r>
              <a:rPr lang="ru-RU" altLang="ru-RU" sz="2400" dirty="0" smtClean="0">
                <a:solidFill>
                  <a:srgbClr val="000066"/>
                </a:solidFill>
              </a:rPr>
              <a:t>Знайте, что подлинные (лицензионные) продукты всегда выгоднее и надежнее пиратской продукции. </a:t>
            </a:r>
          </a:p>
        </p:txBody>
      </p:sp>
      <p:pic>
        <p:nvPicPr>
          <p:cNvPr id="31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96975"/>
            <a:ext cx="203993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6 -0.23502 C -0.44705 -0.24312 -0.41702 -0.25075 -0.40678 -0.25075 C -0.34011 -0.25075 -0.27223 -0.12515 -0.27223 0.00116 C -0.27223 -0.06246 -0.23803 -0.12515 -0.20573 -0.12515 C -0.17188 -0.12515 -0.13959 -0.06153 -0.13959 0.00116 C -0.13959 -0.0303 -0.12257 -0.06246 -0.10539 -0.06246 C -0.08837 -0.06246 -0.07153 -0.03123 -0.07153 0.00116 C -0.07153 -0.01504 -0.06285 -0.0303 -0.05452 -0.0303 C -0.04584 -0.0303 -0.03733 -0.01434 -0.03733 0.00116 C -0.03733 -0.00717 -0.03282 -0.01504 -0.02865 -0.01504 C -0.02639 -0.01504 -0.02032 -0.00694 -0.02032 0.00116 C -0.02032 -0.00301 -0.01806 -0.00717 -0.0158 -0.00717 C -0.0158 -0.0081 -0.01129 -0.00324 -0.01129 0.00116 C -0.01129 -0.00116 -0.01129 -0.00301 -0.00903 -0.00301 C -0.00903 -0.00208 -0.00678 -0.00116 -0.00678 0.00116 C -0.00678 1.56142E-6 -0.00678 -0.00116 -0.00678 -0.00208 C -0.00452 -0.00208 -0.00452 -0.00116 -0.00452 1.56142E-6 C -0.00226 1.56142E-6 -0.00226 -0.00116 -0.00226 -0.00208 C 4.72222E-6 -0.00208 4.72222E-6 -0.00116 4.72222E-6 1.56142E-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110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00013"/>
            <a:ext cx="8075612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Интернет-хулиганство</a:t>
            </a:r>
            <a:r>
              <a:rPr lang="ru-RU" altLang="ru-RU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196975"/>
            <a:ext cx="4691062" cy="2017713"/>
          </a:xfrm>
        </p:spPr>
        <p:txBody>
          <a:bodyPr/>
          <a:lstStyle/>
          <a:p>
            <a:pPr marL="365125" indent="-282575" eaLnBrk="1" hangingPunct="1"/>
            <a:r>
              <a:rPr lang="ru-RU" altLang="ru-RU" sz="2000" dirty="0" smtClean="0">
                <a:solidFill>
                  <a:srgbClr val="003300"/>
                </a:solidFill>
              </a:rPr>
              <a:t>Игнорируйте интернет- хулиганов. </a:t>
            </a:r>
          </a:p>
          <a:p>
            <a:pPr marL="365125" indent="-282575" eaLnBrk="1" hangingPunct="1"/>
            <a:r>
              <a:rPr lang="ru-RU" altLang="ru-RU" sz="2000" dirty="0" smtClean="0">
                <a:solidFill>
                  <a:srgbClr val="990000"/>
                </a:solidFill>
              </a:rPr>
              <a:t>Если вы не будете реагировать на их воздействия, большинству из них это, в конце концов, надоест и они уйдут</a:t>
            </a:r>
            <a:r>
              <a:rPr lang="ru-RU" altLang="ru-RU" sz="2000" dirty="0" smtClean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68611" name="Picture 4" descr="18165_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125538"/>
            <a:ext cx="33416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6" descr="интернет-мошенник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81375"/>
            <a:ext cx="45370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161925"/>
            <a:ext cx="69945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Недостоверная информация</a:t>
            </a:r>
            <a:r>
              <a:rPr lang="ru-RU" altLang="ru-RU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9634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4211638" y="1196975"/>
            <a:ext cx="4475162" cy="3024188"/>
          </a:xfrm>
        </p:spPr>
        <p:txBody>
          <a:bodyPr/>
          <a:lstStyle/>
          <a:p>
            <a:pPr marL="365125" indent="-282575" eaLnBrk="1" hangingPunct="1"/>
            <a:r>
              <a:rPr lang="ru-RU" altLang="ru-RU" sz="2000" dirty="0" smtClean="0">
                <a:solidFill>
                  <a:srgbClr val="990000"/>
                </a:solidFill>
              </a:rPr>
              <a:t>Всегда проверяйте собранную в Сети информацию по другим источникам.</a:t>
            </a:r>
            <a:r>
              <a:rPr lang="ru-RU" altLang="ru-RU" sz="2000" dirty="0" smtClean="0"/>
              <a:t> </a:t>
            </a:r>
          </a:p>
          <a:p>
            <a:pPr marL="365125" indent="-282575" eaLnBrk="1" hangingPunct="1"/>
            <a:r>
              <a:rPr lang="ru-RU" altLang="ru-RU" sz="2000" dirty="0" smtClean="0">
                <a:solidFill>
                  <a:srgbClr val="000066"/>
                </a:solidFill>
              </a:rPr>
              <a:t>Для проверки материалов обратитесь к другим сайтам или СМИ – газетам, журналам и книгам.</a:t>
            </a:r>
            <a:r>
              <a:rPr lang="ru-RU" altLang="ru-RU" sz="2000" dirty="0" smtClean="0"/>
              <a:t> </a:t>
            </a:r>
          </a:p>
        </p:txBody>
      </p:sp>
      <p:pic>
        <p:nvPicPr>
          <p:cNvPr id="69635" name="Picture 9" descr="1_0_300_19 mar 12 slu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716338"/>
            <a:ext cx="2657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10" descr="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00013"/>
            <a:ext cx="8172450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Материалы нежелательного содержания</a:t>
            </a:r>
            <a:r>
              <a:rPr lang="ru-RU" alt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27538" y="1196975"/>
            <a:ext cx="4321175" cy="3095625"/>
          </a:xfrm>
        </p:spPr>
        <p:txBody>
          <a:bodyPr/>
          <a:lstStyle/>
          <a:p>
            <a:pPr marL="365125" indent="-282575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990000"/>
                </a:solidFill>
              </a:rPr>
              <a:t>Используйте средства фильтрации нежелательного материала (например, MSN Premium’s Parental </a:t>
            </a:r>
            <a:r>
              <a:rPr lang="en-US" altLang="ru-RU" sz="2000" dirty="0" smtClean="0">
                <a:solidFill>
                  <a:srgbClr val="990000"/>
                </a:solidFill>
                <a:latin typeface="Gill Sans MT"/>
              </a:rPr>
              <a:t>Controls</a:t>
            </a:r>
            <a:r>
              <a:rPr lang="ru-RU" altLang="ru-RU" sz="2000" dirty="0" smtClean="0">
                <a:solidFill>
                  <a:srgbClr val="990000"/>
                </a:solidFill>
              </a:rPr>
              <a:t> или встроенные в </a:t>
            </a:r>
            <a:r>
              <a:rPr lang="ru-RU" altLang="ru-RU" sz="2000" dirty="0" smtClean="0">
                <a:solidFill>
                  <a:srgbClr val="990000"/>
                </a:solidFill>
                <a:latin typeface="Gill Sans MT"/>
              </a:rPr>
              <a:t>браузер</a:t>
            </a:r>
            <a:r>
              <a:rPr lang="ru-RU" altLang="ru-RU" sz="2000" dirty="0" smtClean="0">
                <a:solidFill>
                  <a:srgbClr val="990000"/>
                </a:solidFill>
              </a:rPr>
              <a:t>). </a:t>
            </a:r>
          </a:p>
          <a:p>
            <a:pPr marL="365125" indent="-282575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3300"/>
                </a:solidFill>
              </a:rPr>
              <a:t>Научитесь критически относиться к содержанию онлайновых материалов и не доверять им.</a:t>
            </a:r>
          </a:p>
        </p:txBody>
      </p:sp>
      <p:pic>
        <p:nvPicPr>
          <p:cNvPr id="70659" name="Picture 4" descr="fi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78301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Рисунок 3" descr="1272261657_26017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767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26988"/>
            <a:ext cx="8748713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Размещение личной информации</a:t>
            </a:r>
            <a:r>
              <a:rPr lang="ru-RU" altLang="ru-RU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82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marL="365125" indent="-282575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990000"/>
                </a:solidFill>
              </a:rPr>
              <a:t>Никогда не публикуйте в них какую-либо личную информацию, в том числе фамилию, контактную информацию, домашний адрес, номера телефонов, название школы, адрес электронной почты, фамилии друзей или родственников, свои имена в программах мгновенного обмена сообщениями, возраст или дату рождения. </a:t>
            </a:r>
          </a:p>
          <a:p>
            <a:pPr marL="365125" indent="-282575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0066"/>
                </a:solidFill>
              </a:rPr>
              <a:t>Никогда не помещайте в журнале провокационные фотографии, свои или чьи-либо еще, и всегда проверяйте, не раскрывают ли изображения или даже задний план фотографий какую-либо личную информацию.</a:t>
            </a:r>
          </a:p>
        </p:txBody>
      </p:sp>
      <p:pic>
        <p:nvPicPr>
          <p:cNvPr id="71683" name="Picture 9" descr="Blog-with-mous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8863"/>
            <a:ext cx="21923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0" descr="our_pr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954588"/>
            <a:ext cx="24114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493962" y="4149081"/>
            <a:ext cx="4814342" cy="15784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54959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Box 35"/>
          <p:cNvSpPr txBox="1">
            <a:spLocks noChangeArrowheads="1"/>
          </p:cNvSpPr>
          <p:nvPr/>
        </p:nvSpPr>
        <p:spPr bwMode="auto">
          <a:xfrm>
            <a:off x="5364163" y="1196975"/>
            <a:ext cx="2438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Фотографии</a:t>
            </a:r>
          </a:p>
          <a:p>
            <a:r>
              <a:rPr lang="ru-RU" sz="1400" b="1">
                <a:solidFill>
                  <a:srgbClr val="3056A2"/>
                </a:solidFill>
              </a:rPr>
              <a:t>Комментарии</a:t>
            </a:r>
          </a:p>
          <a:p>
            <a:r>
              <a:rPr lang="ru-RU" sz="1400" b="1">
                <a:solidFill>
                  <a:srgbClr val="3056A2"/>
                </a:solidFill>
              </a:rPr>
              <a:t>Личные контакты</a:t>
            </a:r>
          </a:p>
          <a:p>
            <a:r>
              <a:rPr lang="ru-RU" sz="1400" b="1">
                <a:solidFill>
                  <a:srgbClr val="3056A2"/>
                </a:solidFill>
              </a:rPr>
              <a:t>Семья и родственники</a:t>
            </a:r>
          </a:p>
          <a:p>
            <a:r>
              <a:rPr lang="ru-RU" sz="1400" b="1">
                <a:solidFill>
                  <a:srgbClr val="3056A2"/>
                </a:solidFill>
              </a:rPr>
              <a:t>Дом и покупки</a:t>
            </a:r>
          </a:p>
          <a:p>
            <a:r>
              <a:rPr lang="ru-RU" sz="1400" b="1">
                <a:solidFill>
                  <a:srgbClr val="3056A2"/>
                </a:solidFill>
              </a:rPr>
              <a:t>Школа и отпуск</a:t>
            </a:r>
          </a:p>
        </p:txBody>
      </p:sp>
      <p:pic>
        <p:nvPicPr>
          <p:cNvPr id="72707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49006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Box 47"/>
          <p:cNvSpPr txBox="1">
            <a:spLocks noChangeArrowheads="1"/>
          </p:cNvSpPr>
          <p:nvPr/>
        </p:nvSpPr>
        <p:spPr bwMode="auto">
          <a:xfrm>
            <a:off x="3001963" y="1196975"/>
            <a:ext cx="22177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Помни!</a:t>
            </a:r>
          </a:p>
          <a:p>
            <a:r>
              <a:rPr lang="ru-RU" b="1">
                <a:solidFill>
                  <a:schemeClr val="bg1"/>
                </a:solidFill>
              </a:rPr>
              <a:t>Все, что попало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в интернет, </a:t>
            </a:r>
          </a:p>
          <a:p>
            <a:r>
              <a:rPr lang="ru-RU" b="1">
                <a:solidFill>
                  <a:schemeClr val="bg1"/>
                </a:solidFill>
              </a:rPr>
              <a:t>остается там навсегда</a:t>
            </a:r>
          </a:p>
        </p:txBody>
      </p:sp>
      <p:sp>
        <p:nvSpPr>
          <p:cNvPr id="72709" name="TextBox 48"/>
          <p:cNvSpPr txBox="1">
            <a:spLocks noChangeArrowheads="1"/>
          </p:cNvSpPr>
          <p:nvPr/>
        </p:nvSpPr>
        <p:spPr bwMode="auto">
          <a:xfrm>
            <a:off x="539750" y="4005263"/>
            <a:ext cx="22209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Одноклассники</a:t>
            </a:r>
          </a:p>
          <a:p>
            <a:r>
              <a:rPr lang="ru-RU" sz="1400" b="1">
                <a:solidFill>
                  <a:srgbClr val="3056A2"/>
                </a:solidFill>
              </a:rPr>
              <a:t>Родители</a:t>
            </a:r>
          </a:p>
          <a:p>
            <a:r>
              <a:rPr lang="ru-RU" sz="1400" b="1">
                <a:solidFill>
                  <a:srgbClr val="3056A2"/>
                </a:solidFill>
              </a:rPr>
              <a:t>Соседи</a:t>
            </a:r>
          </a:p>
          <a:p>
            <a:r>
              <a:rPr lang="ru-RU" sz="1400" b="1">
                <a:solidFill>
                  <a:srgbClr val="3056A2"/>
                </a:solidFill>
              </a:rPr>
              <a:t>Учителя</a:t>
            </a:r>
          </a:p>
          <a:p>
            <a:r>
              <a:rPr lang="ru-RU" sz="1400" b="1">
                <a:solidFill>
                  <a:srgbClr val="3056A2"/>
                </a:solidFill>
              </a:rPr>
              <a:t>Преподаватели ВУЗа</a:t>
            </a:r>
          </a:p>
          <a:p>
            <a:r>
              <a:rPr lang="ru-RU" sz="1400" b="1">
                <a:solidFill>
                  <a:srgbClr val="3056A2"/>
                </a:solidFill>
              </a:rPr>
              <a:t>Твои дети</a:t>
            </a:r>
          </a:p>
        </p:txBody>
      </p:sp>
      <p:sp>
        <p:nvSpPr>
          <p:cNvPr id="72710" name="TextBox 50"/>
          <p:cNvSpPr txBox="1">
            <a:spLocks noChangeArrowheads="1"/>
          </p:cNvSpPr>
          <p:nvPr/>
        </p:nvSpPr>
        <p:spPr bwMode="auto">
          <a:xfrm>
            <a:off x="250825" y="3284538"/>
            <a:ext cx="850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Фотографии, которые ты выложил вчера, смогут увидеть послезавтра и позже:</a:t>
            </a:r>
          </a:p>
        </p:txBody>
      </p:sp>
      <p:sp>
        <p:nvSpPr>
          <p:cNvPr id="72711" name="TextBox 51"/>
          <p:cNvSpPr txBox="1">
            <a:spLocks noChangeArrowheads="1"/>
          </p:cNvSpPr>
          <p:nvPr/>
        </p:nvSpPr>
        <p:spPr bwMode="auto">
          <a:xfrm>
            <a:off x="323850" y="5876925"/>
            <a:ext cx="850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90000"/>
                </a:solidFill>
              </a:rPr>
              <a:t>Действуй сегодня так, чтобы завтра не было стыдно!</a:t>
            </a:r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323850" y="-90488"/>
            <a:ext cx="874871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Размещение личной информации</a:t>
            </a:r>
            <a:r>
              <a:rPr lang="ru-RU" altLang="ru-RU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2638" y="157163"/>
            <a:ext cx="7677150" cy="534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МОБИЛЬНЫЙ ИНТЕРНЕТ</a:t>
            </a:r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8A256D-C373-4AA0-A4ED-4E32795DC80C}" type="slidenum">
              <a:rPr lang="ru-RU" sz="1600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600">
              <a:solidFill>
                <a:schemeClr val="tx1">
                  <a:tint val="75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04815" y="844459"/>
            <a:ext cx="5685570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Список контактов;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457200" y="-1270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Интернет-этикет</a:t>
            </a:r>
            <a:r>
              <a:rPr lang="ru-RU" sz="400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7577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412875"/>
            <a:ext cx="216058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404811" y="621345"/>
            <a:ext cx="8319592" cy="49357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tabLst>
                <a:tab pos="2955925" algn="l"/>
              </a:tabLst>
              <a:defRPr/>
            </a:pPr>
            <a:r>
              <a:rPr lang="ru-RU" sz="1600" b="1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В интернете, как в реальной жизни 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998362" y="1352241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014237" y="2581286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23762" y="1995722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85386" y="4589605"/>
            <a:ext cx="688061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tabLst>
                <a:tab pos="2955925" algn="l"/>
              </a:tabLst>
              <a:defRPr/>
            </a:pPr>
            <a:r>
              <a:rPr lang="ru-RU" sz="1600">
                <a:solidFill>
                  <a:srgbClr val="000066"/>
                </a:solidFill>
                <a:cs typeface="Arial" charset="0"/>
              </a:rPr>
              <a:t>Избегай сквернословия и не говори вещей, которые заставят  кого-то  плохо себя чувствовать. </a:t>
            </a:r>
            <a:r>
              <a:rPr lang="ru-RU" sz="1600">
                <a:solidFill>
                  <a:srgbClr val="000066"/>
                </a:solidFill>
                <a:latin typeface="Segoe Print" pitchFamily="2" charset="0"/>
                <a:cs typeface="Arial" charset="0"/>
              </a:rPr>
              <a:t>Будь вежлив и дружелюбен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03124" y="3216388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2205036" y="528040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2955925" algn="l"/>
              </a:tabLst>
              <a:defRPr/>
            </a:pPr>
            <a:r>
              <a:rPr lang="ru-RU" sz="1600">
                <a:solidFill>
                  <a:srgbClr val="000066"/>
                </a:solidFill>
                <a:latin typeface="Segoe Print" pitchFamily="2" charset="0"/>
                <a:cs typeface="Arial" charset="0"/>
              </a:rPr>
              <a:t>Откажись от общения с неприятным человеком, включи его в «черный список», удали из «друзей» или выйди из чата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722262" y="5955108"/>
            <a:ext cx="7774058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2955925" algn="l"/>
              </a:tabLst>
              <a:defRPr/>
            </a:pPr>
            <a:r>
              <a:rPr lang="ru-RU" sz="1600">
                <a:solidFill>
                  <a:srgbClr val="000066"/>
                </a:solidFill>
                <a:latin typeface="Segoe Print" pitchFamily="2" charset="0"/>
                <a:cs typeface="Arial" charset="0"/>
              </a:rPr>
              <a:t>Если тебя обижают в интернете – посоветуйся с родителями и учителями!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1220788" y="6440488"/>
            <a:ext cx="6664325" cy="588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Кибербуллинг (троллинг): постоянные оскорбления и унижения в интернете </a:t>
            </a:r>
          </a:p>
        </p:txBody>
      </p:sp>
      <p:sp>
        <p:nvSpPr>
          <p:cNvPr id="2" name="Объект 2"/>
          <p:cNvSpPr txBox="1">
            <a:spLocks/>
          </p:cNvSpPr>
          <p:nvPr/>
        </p:nvSpPr>
        <p:spPr>
          <a:xfrm>
            <a:off x="2133599" y="3911742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tabLst>
                <a:tab pos="2955925" algn="l"/>
              </a:tabLst>
              <a:defRPr/>
            </a:pPr>
            <a:r>
              <a:rPr lang="ru-RU" sz="1600">
                <a:solidFill>
                  <a:srgbClr val="000066"/>
                </a:solidFill>
                <a:cs typeface="Arial" charset="0"/>
              </a:rPr>
              <a:t>Когда общаешься в онлайне, относись к другим людям так, как ты хотел бы, чтобы относились к тебе.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28"/>
          <p:cNvSpPr txBox="1">
            <a:spLocks noChangeArrowheads="1"/>
          </p:cNvSpPr>
          <p:nvPr/>
        </p:nvSpPr>
        <p:spPr bwMode="auto">
          <a:xfrm>
            <a:off x="5076825" y="1268413"/>
            <a:ext cx="3825875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Признаки</a:t>
            </a:r>
            <a:r>
              <a:rPr lang="ru-RU" sz="1600" b="1">
                <a:solidFill>
                  <a:srgbClr val="FF0000"/>
                </a:solidFill>
              </a:rPr>
              <a:t> :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сидишь за компьютером больше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990000"/>
                </a:solidFill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003300"/>
                </a:solidFill>
              </a:rPr>
              <a:t>включаешь компьютер раньше, </a:t>
            </a:r>
            <a:br>
              <a:rPr lang="ru-RU" sz="1400" b="1">
                <a:solidFill>
                  <a:srgbClr val="003300"/>
                </a:solidFill>
              </a:rPr>
            </a:br>
            <a:r>
              <a:rPr lang="ru-RU" sz="1400" b="1">
                <a:solidFill>
                  <a:srgbClr val="003300"/>
                </a:solidFill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990000"/>
                </a:solidFill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003300"/>
                </a:solidFill>
              </a:rPr>
              <a:t>удобней общаться в сети, </a:t>
            </a:r>
            <a:br>
              <a:rPr lang="ru-RU" sz="1400" b="1">
                <a:solidFill>
                  <a:srgbClr val="003300"/>
                </a:solidFill>
              </a:rPr>
            </a:br>
            <a:r>
              <a:rPr lang="ru-RU" sz="1400" b="1">
                <a:solidFill>
                  <a:srgbClr val="003300"/>
                </a:solidFill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990000"/>
                </a:solidFill>
              </a:rPr>
              <a:t>готов солгать, чтобы посидеть </a:t>
            </a:r>
            <a:br>
              <a:rPr lang="ru-RU" sz="1400" b="1">
                <a:solidFill>
                  <a:srgbClr val="990000"/>
                </a:solidFill>
              </a:rPr>
            </a:br>
            <a:r>
              <a:rPr lang="ru-RU" sz="1400" b="1">
                <a:solidFill>
                  <a:srgbClr val="990000"/>
                </a:solidFill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003300"/>
                </a:solidFill>
              </a:rPr>
              <a:t>готов тратить деньги на бонусы </a:t>
            </a:r>
            <a:br>
              <a:rPr lang="ru-RU" sz="1400" b="1">
                <a:solidFill>
                  <a:srgbClr val="003300"/>
                </a:solidFill>
              </a:rPr>
            </a:br>
            <a:r>
              <a:rPr lang="ru-RU" sz="1400" b="1">
                <a:solidFill>
                  <a:srgbClr val="003300"/>
                </a:solidFill>
              </a:rPr>
              <a:t>в играх.</a:t>
            </a:r>
          </a:p>
          <a:p>
            <a:endParaRPr lang="ru-RU" sz="1400" b="1">
              <a:solidFill>
                <a:srgbClr val="003300"/>
              </a:solidFill>
            </a:endParaRPr>
          </a:p>
        </p:txBody>
      </p:sp>
      <p:pic>
        <p:nvPicPr>
          <p:cNvPr id="78850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4597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Box 10"/>
          <p:cNvSpPr txBox="1">
            <a:spLocks noChangeArrowheads="1"/>
          </p:cNvSpPr>
          <p:nvPr/>
        </p:nvSpPr>
        <p:spPr bwMode="auto">
          <a:xfrm>
            <a:off x="428625" y="5300663"/>
            <a:ext cx="3927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Ограничь 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пользование интернетом, 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живи реальной жизнью!</a:t>
            </a:r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Интернет-зависимость</a:t>
            </a:r>
          </a:p>
        </p:txBody>
      </p:sp>
      <p:pic>
        <p:nvPicPr>
          <p:cNvPr id="78853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284538"/>
            <a:ext cx="14398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7615237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ИНТЕРНЕТ–ЗАВИСИМОСТЬ И ЗДОРОВЬЕ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4811" y="5884878"/>
            <a:ext cx="7787328" cy="4930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2955925" algn="l"/>
              </a:tabLst>
              <a:defRPr/>
            </a:pPr>
            <a:r>
              <a:rPr lang="ru-RU" b="1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Ограничь пользование интернетом, живи реальной жизнью!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596" y="964440"/>
            <a:ext cx="8483392" cy="821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tabLst>
                <a:tab pos="2955925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По состоянию на 1 ноября 2017г. в УО 40% учащихся имеют отклонения в состоянии здоровья</a:t>
            </a:r>
            <a:endParaRPr lang="ru-RU" sz="2400" b="1" dirty="0">
              <a:solidFill>
                <a:srgbClr val="FF0000"/>
              </a:solidFill>
              <a:latin typeface="Segoe Print" pitchFamily="2" charset="0"/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2955925" algn="l"/>
              </a:tabLst>
              <a:defRPr/>
            </a:pPr>
            <a:r>
              <a:rPr lang="ru-RU" sz="1600" dirty="0" smtClean="0">
                <a:solidFill>
                  <a:srgbClr val="003300"/>
                </a:solidFill>
                <a:latin typeface="Segoe Print" pitchFamily="2" charset="0"/>
                <a:cs typeface="Arial" charset="0"/>
              </a:rPr>
              <a:t>15,5% - снижение остроты зрения</a:t>
            </a:r>
            <a:endParaRPr lang="ru-RU" sz="1600" dirty="0">
              <a:solidFill>
                <a:srgbClr val="003300"/>
              </a:solidFill>
              <a:latin typeface="Segoe Print" pitchFamily="2" charset="0"/>
              <a:cs typeface="Arial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2955925" algn="l"/>
              </a:tabLst>
              <a:defRPr/>
            </a:pPr>
            <a:r>
              <a:rPr lang="ru-RU" sz="1600" dirty="0" smtClean="0">
                <a:solidFill>
                  <a:srgbClr val="000066"/>
                </a:solidFill>
                <a:latin typeface="Segoe Print" pitchFamily="2" charset="0"/>
                <a:cs typeface="Arial" charset="0"/>
              </a:rPr>
              <a:t>5%  имеют хирургические заболевания</a:t>
            </a:r>
            <a:endParaRPr lang="ru-RU" sz="1600" dirty="0">
              <a:solidFill>
                <a:srgbClr val="000066"/>
              </a:solidFill>
              <a:latin typeface="Segoe Print" pitchFamily="2" charset="0"/>
              <a:cs typeface="Arial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10162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2955925" algn="l"/>
              </a:tabLst>
              <a:defRPr/>
            </a:pPr>
            <a:r>
              <a:rPr lang="ru-RU" sz="1600" dirty="0" smtClean="0">
                <a:solidFill>
                  <a:srgbClr val="990000"/>
                </a:solidFill>
                <a:latin typeface="Segoe Print" pitchFamily="2" charset="0"/>
                <a:cs typeface="Arial" charset="0"/>
              </a:rPr>
              <a:t>По 2,5% - плоскостопие, заболевание эндокринной системы, сколиоз, избыточная масса тела</a:t>
            </a:r>
            <a:endParaRPr lang="ru-RU" sz="1600" dirty="0">
              <a:solidFill>
                <a:srgbClr val="990000"/>
              </a:solidFill>
              <a:latin typeface="Segoe Print" pitchFamily="2" charset="0"/>
              <a:cs typeface="Arial" charset="0"/>
            </a:endParaRPr>
          </a:p>
        </p:txBody>
      </p:sp>
      <p:pic>
        <p:nvPicPr>
          <p:cNvPr id="7989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7963" y="3330575"/>
            <a:ext cx="193833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3" name="Picture 4" descr="http://evgenykozionov.com/wp-content/uploads/2013/02/thick-glasse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6863" y="2132013"/>
            <a:ext cx="13938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4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38" y="2044700"/>
            <a:ext cx="24415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4613" y="3968750"/>
            <a:ext cx="5241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1.jpg"/>
          <p:cNvPicPr>
            <a:picLocks noChangeAspect="1"/>
          </p:cNvPicPr>
          <p:nvPr/>
        </p:nvPicPr>
        <p:blipFill>
          <a:blip r:embed="rId2" cstate="print"/>
          <a:srcRect l="2673" t="16588" b="4024"/>
          <a:stretch>
            <a:fillRect/>
          </a:stretch>
        </p:blipFill>
        <p:spPr bwMode="auto">
          <a:xfrm>
            <a:off x="323850" y="1052513"/>
            <a:ext cx="8569325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Цени свое время </a:t>
            </a:r>
          </a:p>
        </p:txBody>
      </p:sp>
      <p:pic>
        <p:nvPicPr>
          <p:cNvPr id="4100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032000"/>
            <a:ext cx="370046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6184900" y="3141663"/>
            <a:ext cx="2879725" cy="207168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omic Sans MS" panose="030F0702030302020204" pitchFamily="66" charset="0"/>
              </a:rPr>
              <a:t>Старайся больше времени проводить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со своими родителями и близкими людьми!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2503488"/>
            <a:ext cx="34099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475" y="5133975"/>
            <a:ext cx="12414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adezhda.kosheleva.LIGAINTERNET\Downloads\лыж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268413"/>
            <a:ext cx="211613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adezhda.kosheleva.LIGAINTERNET\Downloads\дерев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05263"/>
            <a:ext cx="22145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nadezhda.kosheleva.LIGAINTERNET\Downloads\ракетки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32318">
            <a:off x="3689351" y="782637"/>
            <a:ext cx="16700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nadezhda.kosheleva.LIGAINTERNET\Downloads\солнышко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125538"/>
            <a:ext cx="21590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nadezhda.kosheleva.LIGAINTERNET\Downloads\мяч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5516563"/>
            <a:ext cx="11080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326188" y="3481388"/>
            <a:ext cx="2470150" cy="1400175"/>
          </a:xfrm>
          <a:custGeom>
            <a:avLst/>
            <a:gdLst>
              <a:gd name="connsiteX0" fmla="*/ 0 w 2132624"/>
              <a:gd name="connsiteY0" fmla="*/ 0 h 1415772"/>
              <a:gd name="connsiteX1" fmla="*/ 2132624 w 2132624"/>
              <a:gd name="connsiteY1" fmla="*/ 0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2132624"/>
              <a:gd name="connsiteY0" fmla="*/ 0 h 1415772"/>
              <a:gd name="connsiteX1" fmla="*/ 1998512 w 2132624"/>
              <a:gd name="connsiteY1" fmla="*/ 12192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779056 w 1998512"/>
              <a:gd name="connsiteY2" fmla="*/ 1318236 h 1415772"/>
              <a:gd name="connsiteX3" fmla="*/ 0 w 1998512"/>
              <a:gd name="connsiteY3" fmla="*/ 1415772 h 1415772"/>
              <a:gd name="connsiteX4" fmla="*/ 0 w 1998512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908218 w 1998512"/>
              <a:gd name="connsiteY2" fmla="*/ 541780 h 1415772"/>
              <a:gd name="connsiteX3" fmla="*/ 1779056 w 1998512"/>
              <a:gd name="connsiteY3" fmla="*/ 1318236 h 1415772"/>
              <a:gd name="connsiteX4" fmla="*/ 0 w 1998512"/>
              <a:gd name="connsiteY4" fmla="*/ 1415772 h 1415772"/>
              <a:gd name="connsiteX5" fmla="*/ 0 w 199851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0 w 211548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0 w 2115482"/>
              <a:gd name="connsiteY6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167943 w 2115482"/>
              <a:gd name="connsiteY6" fmla="*/ 212596 h 1415772"/>
              <a:gd name="connsiteX7" fmla="*/ 0 w 2115482"/>
              <a:gd name="connsiteY7" fmla="*/ 0 h 1415772"/>
              <a:gd name="connsiteX0" fmla="*/ 382346 w 2115482"/>
              <a:gd name="connsiteY0" fmla="*/ 12192 h 1403580"/>
              <a:gd name="connsiteX1" fmla="*/ 1998512 w 2115482"/>
              <a:gd name="connsiteY1" fmla="*/ 0 h 1403580"/>
              <a:gd name="connsiteX2" fmla="*/ 2115482 w 2115482"/>
              <a:gd name="connsiteY2" fmla="*/ 663700 h 1403580"/>
              <a:gd name="connsiteX3" fmla="*/ 1779056 w 2115482"/>
              <a:gd name="connsiteY3" fmla="*/ 1306044 h 1403580"/>
              <a:gd name="connsiteX4" fmla="*/ 0 w 2115482"/>
              <a:gd name="connsiteY4" fmla="*/ 1403580 h 1403580"/>
              <a:gd name="connsiteX5" fmla="*/ 2604 w 2115482"/>
              <a:gd name="connsiteY5" fmla="*/ 541780 h 1403580"/>
              <a:gd name="connsiteX6" fmla="*/ 167943 w 2115482"/>
              <a:gd name="connsiteY6" fmla="*/ 200404 h 1403580"/>
              <a:gd name="connsiteX7" fmla="*/ 382346 w 2115482"/>
              <a:gd name="connsiteY7" fmla="*/ 12192 h 1403580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59075 w 2092211"/>
              <a:gd name="connsiteY0" fmla="*/ 12192 h 1379196"/>
              <a:gd name="connsiteX1" fmla="*/ 1975241 w 2092211"/>
              <a:gd name="connsiteY1" fmla="*/ 0 h 1379196"/>
              <a:gd name="connsiteX2" fmla="*/ 2092211 w 2092211"/>
              <a:gd name="connsiteY2" fmla="*/ 663700 h 1379196"/>
              <a:gd name="connsiteX3" fmla="*/ 1755785 w 2092211"/>
              <a:gd name="connsiteY3" fmla="*/ 1306044 h 1379196"/>
              <a:gd name="connsiteX4" fmla="*/ 235071 w 2092211"/>
              <a:gd name="connsiteY4" fmla="*/ 1379196 h 1379196"/>
              <a:gd name="connsiteX5" fmla="*/ 0 w 2092211"/>
              <a:gd name="connsiteY5" fmla="*/ 712468 h 1379196"/>
              <a:gd name="connsiteX6" fmla="*/ 144672 w 2092211"/>
              <a:gd name="connsiteY6" fmla="*/ 200404 h 1379196"/>
              <a:gd name="connsiteX7" fmla="*/ 359075 w 2092211"/>
              <a:gd name="connsiteY7" fmla="*/ 12192 h 1379196"/>
              <a:gd name="connsiteX0" fmla="*/ 359854 w 2092990"/>
              <a:gd name="connsiteY0" fmla="*/ 12192 h 1379196"/>
              <a:gd name="connsiteX1" fmla="*/ 1976020 w 2092990"/>
              <a:gd name="connsiteY1" fmla="*/ 0 h 1379196"/>
              <a:gd name="connsiteX2" fmla="*/ 2092990 w 2092990"/>
              <a:gd name="connsiteY2" fmla="*/ 663700 h 1379196"/>
              <a:gd name="connsiteX3" fmla="*/ 1756564 w 2092990"/>
              <a:gd name="connsiteY3" fmla="*/ 1306044 h 1379196"/>
              <a:gd name="connsiteX4" fmla="*/ 235850 w 2092990"/>
              <a:gd name="connsiteY4" fmla="*/ 1379196 h 1379196"/>
              <a:gd name="connsiteX5" fmla="*/ 779 w 2092990"/>
              <a:gd name="connsiteY5" fmla="*/ 712468 h 1379196"/>
              <a:gd name="connsiteX6" fmla="*/ 217786 w 2092990"/>
              <a:gd name="connsiteY6" fmla="*/ 249172 h 1379196"/>
              <a:gd name="connsiteX7" fmla="*/ 145451 w 2092990"/>
              <a:gd name="connsiteY7" fmla="*/ 200404 h 1379196"/>
              <a:gd name="connsiteX8" fmla="*/ 359854 w 2092990"/>
              <a:gd name="connsiteY8" fmla="*/ 12192 h 137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90" h="1379196">
                <a:moveTo>
                  <a:pt x="359854" y="12192"/>
                </a:moveTo>
                <a:lnTo>
                  <a:pt x="1976020" y="0"/>
                </a:lnTo>
                <a:lnTo>
                  <a:pt x="2092990" y="663700"/>
                </a:lnTo>
                <a:lnTo>
                  <a:pt x="1756564" y="1306044"/>
                </a:lnTo>
                <a:lnTo>
                  <a:pt x="235850" y="1379196"/>
                </a:lnTo>
                <a:cubicBezTo>
                  <a:pt x="78268" y="1100057"/>
                  <a:pt x="86025" y="991607"/>
                  <a:pt x="779" y="712468"/>
                </a:cubicBezTo>
                <a:cubicBezTo>
                  <a:pt x="-14287" y="522099"/>
                  <a:pt x="193674" y="334516"/>
                  <a:pt x="217786" y="249172"/>
                </a:cubicBezTo>
                <a:cubicBezTo>
                  <a:pt x="241898" y="163828"/>
                  <a:pt x="109717" y="237868"/>
                  <a:pt x="145451" y="200404"/>
                </a:cubicBezTo>
                <a:lnTo>
                  <a:pt x="359854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4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А на интернет постарайся тратить </a:t>
            </a:r>
          </a:p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не больше 20-30 минут</a:t>
            </a:r>
            <a:br>
              <a:rPr lang="ru-RU" sz="1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</a:br>
            <a:r>
              <a:rPr lang="ru-RU" sz="14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в день!</a:t>
            </a:r>
          </a:p>
          <a:p>
            <a:pPr algn="ctr">
              <a:defRPr/>
            </a:pPr>
            <a:endParaRPr lang="ru-RU" sz="1600" b="1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5413"/>
            <a:ext cx="86868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</a:rPr>
              <a:t>Решение педагогического совета</a:t>
            </a:r>
            <a:r>
              <a:rPr lang="ru-RU" sz="3600" smtClean="0">
                <a:solidFill>
                  <a:schemeClr val="bg1"/>
                </a:solidFill>
              </a:rPr>
              <a:t> </a:t>
            </a:r>
            <a:br>
              <a:rPr lang="ru-RU" sz="3600" smtClean="0">
                <a:solidFill>
                  <a:schemeClr val="bg1"/>
                </a:solidFill>
              </a:rPr>
            </a:b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82946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125538"/>
            <a:ext cx="29829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323850" y="981075"/>
            <a:ext cx="5400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1. Обеспечение родителями и педагогами информационной безопасности несовершеннолетних обучающихся путем привития им навыков ответственного и безопасного поведения в современной информационно-телекоммуникационной среде </a:t>
            </a:r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323850" y="2860675"/>
            <a:ext cx="84963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2. Обучение детей и подростков правилам ответственного и безопасного пользования услугами Интернет и мобильной (сотовой) связи, другими электронными средствами связи и коммуникации, в том числе способам защиты от противоправных и иных общественно опасных посягательств в информационно-телекоммуникационных сетях </a:t>
            </a:r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323850" y="4508500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CC"/>
                </a:solidFill>
              </a:rPr>
              <a:t>3. Предупреждение совершения обучающимися правонарушений с использованием информационно-телекоммуникационных технологий </a:t>
            </a:r>
          </a:p>
        </p:txBody>
      </p:sp>
      <p:sp>
        <p:nvSpPr>
          <p:cNvPr id="82950" name="Rectangle 8"/>
          <p:cNvSpPr>
            <a:spLocks noChangeArrowheads="1"/>
          </p:cNvSpPr>
          <p:nvPr/>
        </p:nvSpPr>
        <p:spPr bwMode="auto">
          <a:xfrm>
            <a:off x="395288" y="5300663"/>
            <a:ext cx="8748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4. Информирование родителей обучающихся о видах информации, способной причинить вред здоровью и развитию несовершеннолетних, запрещенной или ограниченной для распространения на территории Российской Федерации, а также о негативных последствиях распространения такой информации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2708275"/>
            <a:ext cx="4038600" cy="3529013"/>
          </a:xfrm>
        </p:spPr>
        <p:txBody>
          <a:bodyPr/>
          <a:lstStyle/>
          <a:p>
            <a:pPr marL="365125" indent="-282575" algn="ctr" eaLnBrk="1" hangingPunct="1"/>
            <a:r>
              <a:rPr lang="ru-RU" altLang="ru-RU" sz="2400" b="1" i="1" dirty="0" smtClean="0">
                <a:solidFill>
                  <a:srgbClr val="990000"/>
                </a:solidFill>
              </a:rPr>
              <a:t>Интернет может быть прекрасным и полезным средством для обучения, отдыха или общения с друзьями. </a:t>
            </a:r>
          </a:p>
          <a:p>
            <a:pPr marL="365125" indent="-282575" algn="ctr" eaLnBrk="1" hangingPunct="1"/>
            <a:r>
              <a:rPr lang="ru-RU" altLang="ru-RU" sz="2400" b="1" i="1" dirty="0" smtClean="0">
                <a:solidFill>
                  <a:srgbClr val="990000"/>
                </a:solidFill>
              </a:rPr>
              <a:t>Но – как и реальный мир – Сеть тоже может быть опасна!</a:t>
            </a:r>
          </a:p>
        </p:txBody>
      </p:sp>
      <p:pic>
        <p:nvPicPr>
          <p:cNvPr id="58376" name="Picture 8" descr="_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924175"/>
            <a:ext cx="4181475" cy="2838450"/>
          </a:xfrm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0350"/>
            <a:ext cx="17303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WordArt 10"/>
          <p:cNvSpPr>
            <a:spLocks noChangeArrowheads="1" noChangeShapeType="1" noTextEdit="1"/>
          </p:cNvSpPr>
          <p:nvPr/>
        </p:nvSpPr>
        <p:spPr bwMode="auto">
          <a:xfrm>
            <a:off x="395288" y="1268413"/>
            <a:ext cx="5545137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Помни!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28343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При грамотном подходе и контроле Интернет – прекрасный обучающий элемент, инструмент для наблюдения за развитием и проблемными зонами ребенка. Но без контроля ситуация легко скатывается в хаос. У детей Интернет-зависимость формируется быстрее, чем у взрослых. Детская психика податливей, виртуальный мир быстро становится для ребенка более комфортным, чем реальность, в которой надо слушаться родителей, ходить в школу и подчиняться скучным правилам. Если упустить момент, вытащить сына или дочь из киберпространства без помощи психологов или даже психиатров окажется невозможно.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3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8038" y="1052513"/>
            <a:ext cx="5903912" cy="27717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БЕЗОПАСНОСТЬ </a:t>
            </a:r>
          </a:p>
          <a:p>
            <a:pPr algn="ctr"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В  ИНТЕРНЕТЕ:</a:t>
            </a:r>
          </a:p>
          <a:p>
            <a:pPr algn="ctr"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касается всех, </a:t>
            </a:r>
          </a:p>
          <a:p>
            <a:pPr algn="ctr"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касается  каждого !</a:t>
            </a:r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endParaRPr lang="ru-RU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pic>
        <p:nvPicPr>
          <p:cNvPr id="84995" name="Picture 4" descr="bezopasnyj_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068638"/>
            <a:ext cx="3419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860800"/>
            <a:ext cx="254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6" descr="http://indianengineer.files.wordpress.com/2009/08/www.jpg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196975"/>
            <a:ext cx="2171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</a:rPr>
              <a:t>Статистика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092200"/>
            <a:ext cx="7704138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990000"/>
                </a:solidFill>
                <a:latin typeface="Calibri" pitchFamily="34" charset="0"/>
              </a:rPr>
              <a:t>Республика Беларусь — на 66 месте среди стран с наиболее высокой «вредоносной активностью в интернете» (отчёт </a:t>
            </a:r>
            <a:r>
              <a:rPr lang="ru-RU" sz="2400" b="1" dirty="0" err="1" smtClean="0">
                <a:solidFill>
                  <a:srgbClr val="990000"/>
                </a:solidFill>
                <a:latin typeface="Calibri" pitchFamily="34" charset="0"/>
              </a:rPr>
              <a:t>Symantec</a:t>
            </a:r>
            <a:r>
              <a:rPr lang="ru-RU" sz="2400" b="1" dirty="0" smtClean="0">
                <a:solidFill>
                  <a:srgbClr val="990000"/>
                </a:solidFill>
                <a:latin typeface="Calibri" pitchFamily="34" charset="0"/>
              </a:rPr>
              <a:t> об угрозах </a:t>
            </a:r>
            <a:r>
              <a:rPr lang="ru-RU" sz="2400" b="1" dirty="0" err="1" smtClean="0">
                <a:solidFill>
                  <a:srgbClr val="990000"/>
                </a:solidFill>
                <a:latin typeface="Calibri" pitchFamily="34" charset="0"/>
              </a:rPr>
              <a:t>интернет-безопасности</a:t>
            </a:r>
            <a:r>
              <a:rPr lang="ru-RU" sz="2400" b="1" dirty="0" smtClean="0">
                <a:solidFill>
                  <a:srgbClr val="990000"/>
                </a:solidFill>
                <a:latin typeface="Calibri" pitchFamily="34" charset="0"/>
              </a:rPr>
              <a:t> за 2009 год). В первой сотне стран — Россия (7 место), Украина (27 место), Казахстан (54 место), Грузия (78 место) и Молдова (86 место).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rgbClr val="99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dirty="0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79388" y="6597650"/>
            <a:ext cx="8964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  <a:latin typeface="Calibri" pitchFamily="34" charset="0"/>
              </a:rPr>
              <a:t>Данные Центра Безопасного Интернета в России, Госкомстата России, ВЦИОМ, ФОМ, опросов Рамблера, Топ100</a:t>
            </a:r>
          </a:p>
        </p:txBody>
      </p:sp>
      <p:pic>
        <p:nvPicPr>
          <p:cNvPr id="21508" name="Picture 6" descr="ТЕЛЕФОН (1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818063"/>
            <a:ext cx="23034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момен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14252" r="14331"/>
          <a:stretch>
            <a:fillRect/>
          </a:stretch>
        </p:blipFill>
        <p:spPr bwMode="auto">
          <a:xfrm>
            <a:off x="7740650" y="1773238"/>
            <a:ext cx="11842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инет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797425"/>
            <a:ext cx="29162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тел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24807">
            <a:off x="1233488" y="5038725"/>
            <a:ext cx="1022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СТАТИСТИЧЕСКИЕ ДАННЫЕ ЗА 2016 ГОД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105273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www.mvd.gov.by</a:t>
            </a:r>
            <a:endParaRPr lang="en-US" dirty="0"/>
          </a:p>
        </p:txBody>
      </p:sp>
      <p:pic>
        <p:nvPicPr>
          <p:cNvPr id="1026" name="Picture 2" descr="http://mvd.gov.by/sm_full.aspx?guid=3819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35219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vd.gov.by/sm_full.aspx?guid=38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980727"/>
            <a:ext cx="8208913" cy="5589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mvd.gov.by/sm_full.aspx?guid=233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9017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068960"/>
          <a:ext cx="8136904" cy="853440"/>
        </p:xfrm>
        <a:graphic>
          <a:graphicData uri="http://schemas.openxmlformats.org/drawingml/2006/table">
            <a:tbl>
              <a:tblPr/>
              <a:tblGrid>
                <a:gridCol w="5178030"/>
                <a:gridCol w="2958874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b="1" dirty="0"/>
                        <a:t>Телефон доверия </a:t>
                      </a:r>
                      <a:r>
                        <a:rPr lang="ru-RU" sz="2800" i="1" dirty="0"/>
                        <a:t>(круглосуточно)</a:t>
                      </a:r>
                      <a:endParaRPr lang="ru-RU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(0152) 79-72-58</a:t>
                      </a:r>
                      <a:endParaRPr lang="ru-RU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982876" y="1112639"/>
            <a:ext cx="7178248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cs typeface="Tahoma" pitchFamily="34" charset="0"/>
              </a:rPr>
              <a:t>УВД Гродненского облисполкома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Интернет</Template>
  <TotalTime>1151</TotalTime>
  <Words>1519</Words>
  <Application>Microsoft Office PowerPoint</Application>
  <PresentationFormat>Экран (4:3)</PresentationFormat>
  <Paragraphs>187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Интернет</vt:lpstr>
      <vt:lpstr>Информационная  безопасность и культура  учащихся</vt:lpstr>
      <vt:lpstr>Актуальность </vt:lpstr>
      <vt:lpstr>Цель педсовета</vt:lpstr>
      <vt:lpstr>Слайд 4</vt:lpstr>
      <vt:lpstr>Статистика</vt:lpstr>
      <vt:lpstr>СТАТИСТИЧЕСКИЕ ДАННЫЕ ЗА 2016 ГОД</vt:lpstr>
      <vt:lpstr>Слайд 7</vt:lpstr>
      <vt:lpstr>Слайд 8</vt:lpstr>
      <vt:lpstr>Слайд 9</vt:lpstr>
      <vt:lpstr>Школьные мероприятия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Интерактивная игра «Обязательно. Желательно. Нельзя»</vt:lpstr>
      <vt:lpstr>Слайд 20</vt:lpstr>
      <vt:lpstr>Виды он-лайн угроз</vt:lpstr>
      <vt:lpstr>Виды он-лайн угроз</vt:lpstr>
      <vt:lpstr>Виды он-лайн угроз</vt:lpstr>
      <vt:lpstr>Слайд 24</vt:lpstr>
      <vt:lpstr>Слайд 25</vt:lpstr>
      <vt:lpstr>Преступники в Интернете </vt:lpstr>
      <vt:lpstr>Вредоносные программы</vt:lpstr>
      <vt:lpstr>Интернет-мошенничество </vt:lpstr>
      <vt:lpstr>Азартные игры </vt:lpstr>
      <vt:lpstr>Онлайн-пиратство </vt:lpstr>
      <vt:lpstr>Интернет-хулиганство </vt:lpstr>
      <vt:lpstr>Недостоверная информация </vt:lpstr>
      <vt:lpstr>Материалы нежелательного содержания </vt:lpstr>
      <vt:lpstr>Размещение личной информации </vt:lpstr>
      <vt:lpstr>Слайд 35</vt:lpstr>
      <vt:lpstr>МОБИЛЬНЫЙ ИНТЕРНЕТ</vt:lpstr>
      <vt:lpstr>Слайд 37</vt:lpstr>
      <vt:lpstr>Слайд 38</vt:lpstr>
      <vt:lpstr>ИНТЕРНЕТ–ЗАВИСИМОСТЬ И ЗДОРОВЬЕ </vt:lpstr>
      <vt:lpstr>Цени свое время </vt:lpstr>
      <vt:lpstr>Решение педагогического совета  </vt:lpstr>
      <vt:lpstr>Слайд 42</vt:lpstr>
      <vt:lpstr>Слайд 43</vt:lpstr>
      <vt:lpstr>Слайд 44</vt:lpstr>
    </vt:vector>
  </TitlesOfParts>
  <Company>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111</cp:revision>
  <dcterms:created xsi:type="dcterms:W3CDTF">2011-08-27T15:04:37Z</dcterms:created>
  <dcterms:modified xsi:type="dcterms:W3CDTF">2017-11-27T16:56:46Z</dcterms:modified>
</cp:coreProperties>
</file>